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3" r:id="rId1"/>
  </p:sldMasterIdLst>
  <p:notesMasterIdLst>
    <p:notesMasterId r:id="rId46"/>
  </p:notesMasterIdLst>
  <p:handoutMasterIdLst>
    <p:handoutMasterId r:id="rId47"/>
  </p:handoutMasterIdLst>
  <p:sldIdLst>
    <p:sldId id="271" r:id="rId2"/>
    <p:sldId id="377" r:id="rId3"/>
    <p:sldId id="378" r:id="rId4"/>
    <p:sldId id="380" r:id="rId5"/>
    <p:sldId id="383" r:id="rId6"/>
    <p:sldId id="382" r:id="rId7"/>
    <p:sldId id="381" r:id="rId8"/>
    <p:sldId id="398" r:id="rId9"/>
    <p:sldId id="399" r:id="rId10"/>
    <p:sldId id="400" r:id="rId11"/>
    <p:sldId id="401" r:id="rId12"/>
    <p:sldId id="402" r:id="rId13"/>
    <p:sldId id="403" r:id="rId14"/>
    <p:sldId id="404" r:id="rId15"/>
    <p:sldId id="405" r:id="rId16"/>
    <p:sldId id="406" r:id="rId17"/>
    <p:sldId id="407" r:id="rId18"/>
    <p:sldId id="408" r:id="rId19"/>
    <p:sldId id="409" r:id="rId20"/>
    <p:sldId id="410" r:id="rId21"/>
    <p:sldId id="411" r:id="rId22"/>
    <p:sldId id="412" r:id="rId23"/>
    <p:sldId id="384" r:id="rId24"/>
    <p:sldId id="385" r:id="rId25"/>
    <p:sldId id="386" r:id="rId26"/>
    <p:sldId id="387" r:id="rId27"/>
    <p:sldId id="388" r:id="rId28"/>
    <p:sldId id="395" r:id="rId29"/>
    <p:sldId id="393" r:id="rId30"/>
    <p:sldId id="394" r:id="rId31"/>
    <p:sldId id="391" r:id="rId32"/>
    <p:sldId id="392" r:id="rId33"/>
    <p:sldId id="413" r:id="rId34"/>
    <p:sldId id="423" r:id="rId35"/>
    <p:sldId id="428" r:id="rId36"/>
    <p:sldId id="396" r:id="rId37"/>
    <p:sldId id="397" r:id="rId38"/>
    <p:sldId id="429" r:id="rId39"/>
    <p:sldId id="425" r:id="rId40"/>
    <p:sldId id="430" r:id="rId41"/>
    <p:sldId id="431" r:id="rId42"/>
    <p:sldId id="432" r:id="rId43"/>
    <p:sldId id="433" r:id="rId44"/>
    <p:sldId id="272" r:id="rId45"/>
  </p:sldIdLst>
  <p:sldSz cx="9144000" cy="6858000" type="screen4x3"/>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646"/>
    <a:srgbClr val="FFFFFF"/>
    <a:srgbClr val="E9E9E9"/>
    <a:srgbClr val="CFC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9" autoAdjust="0"/>
    <p:restoredTop sz="94795"/>
  </p:normalViewPr>
  <p:slideViewPr>
    <p:cSldViewPr snapToObjects="1" showGuides="1">
      <p:cViewPr varScale="1">
        <p:scale>
          <a:sx n="86" d="100"/>
          <a:sy n="86" d="100"/>
        </p:scale>
        <p:origin x="1325"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171" d="100"/>
          <a:sy n="171" d="100"/>
        </p:scale>
        <p:origin x="5344"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A09DDA-0787-4B42-881F-6B3C239318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431845B-8C18-C246-A0D1-61FFD19631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0301B5-88AD-1849-891D-EA2905EB5A88}" type="datetimeFigureOut">
              <a:rPr lang="en-US" smtClean="0"/>
              <a:t>9/5/2022</a:t>
            </a:fld>
            <a:endParaRPr lang="en-US" dirty="0"/>
          </a:p>
        </p:txBody>
      </p:sp>
      <p:sp>
        <p:nvSpPr>
          <p:cNvPr id="4" name="Footer Placeholder 3">
            <a:extLst>
              <a:ext uri="{FF2B5EF4-FFF2-40B4-BE49-F238E27FC236}">
                <a16:creationId xmlns:a16="http://schemas.microsoft.com/office/drawing/2014/main" id="{EC75FE6D-CCE1-E44E-89A4-77460EF6CC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AD6315B-F8F9-5649-8DCB-C363E729D5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A602F4-4C0C-5F4F-8771-7E15167AE556}" type="slidenum">
              <a:rPr lang="en-US" smtClean="0"/>
              <a:t>‹#›</a:t>
            </a:fld>
            <a:endParaRPr lang="en-US" dirty="0"/>
          </a:p>
        </p:txBody>
      </p:sp>
    </p:spTree>
    <p:extLst>
      <p:ext uri="{BB962C8B-B14F-4D97-AF65-F5344CB8AC3E}">
        <p14:creationId xmlns:p14="http://schemas.microsoft.com/office/powerpoint/2010/main" val="1957455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50AB23-24A6-494C-BA00-B87242B78CB4}" type="datetimeFigureOut">
              <a:rPr lang="en-US" smtClean="0"/>
              <a:t>9/5/2022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A530D-631F-4981-98F0-E6C07C67E1A3}" type="slidenum">
              <a:rPr lang="en-US" smtClean="0"/>
              <a:t>‹#›</a:t>
            </a:fld>
            <a:endParaRPr lang="en-US" dirty="0"/>
          </a:p>
        </p:txBody>
      </p:sp>
    </p:spTree>
    <p:extLst>
      <p:ext uri="{BB962C8B-B14F-4D97-AF65-F5344CB8AC3E}">
        <p14:creationId xmlns:p14="http://schemas.microsoft.com/office/powerpoint/2010/main" val="3129541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A530D-631F-4981-98F0-E6C07C67E1A3}" type="slidenum">
              <a:rPr lang="en-US" smtClean="0"/>
              <a:t>1</a:t>
            </a:fld>
            <a:endParaRPr lang="en-US" dirty="0"/>
          </a:p>
        </p:txBody>
      </p:sp>
    </p:spTree>
    <p:extLst>
      <p:ext uri="{BB962C8B-B14F-4D97-AF65-F5344CB8AC3E}">
        <p14:creationId xmlns:p14="http://schemas.microsoft.com/office/powerpoint/2010/main" val="878897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A530D-631F-4981-98F0-E6C07C67E1A3}" type="slidenum">
              <a:rPr lang="en-US" smtClean="0"/>
              <a:t>44</a:t>
            </a:fld>
            <a:endParaRPr lang="en-US" dirty="0"/>
          </a:p>
        </p:txBody>
      </p:sp>
    </p:spTree>
    <p:extLst>
      <p:ext uri="{BB962C8B-B14F-4D97-AF65-F5344CB8AC3E}">
        <p14:creationId xmlns:p14="http://schemas.microsoft.com/office/powerpoint/2010/main" val="1739651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2" name="Presentation Title"/>
          <p:cNvSpPr>
            <a:spLocks noGrp="1"/>
          </p:cNvSpPr>
          <p:nvPr>
            <p:ph type="ctrTitle" hasCustomPrompt="1"/>
          </p:nvPr>
        </p:nvSpPr>
        <p:spPr>
          <a:xfrm>
            <a:off x="457200" y="457199"/>
            <a:ext cx="5394325" cy="2514601"/>
          </a:xfrm>
        </p:spPr>
        <p:txBody>
          <a:bodyPr anchor="b" anchorCtr="0">
            <a:normAutofit/>
          </a:bodyPr>
          <a:lstStyle>
            <a:lvl1pPr algn="l">
              <a:lnSpc>
                <a:spcPct val="85000"/>
              </a:lnSpc>
              <a:defRPr sz="4400">
                <a:solidFill>
                  <a:schemeClr val="bg1"/>
                </a:solidFill>
              </a:defRPr>
            </a:lvl1pPr>
          </a:lstStyle>
          <a:p>
            <a:r>
              <a:rPr lang="en-US"/>
              <a:t>[Presentation title]</a:t>
            </a:r>
            <a:endParaRPr lang="en-US" dirty="0"/>
          </a:p>
        </p:txBody>
      </p:sp>
      <p:sp>
        <p:nvSpPr>
          <p:cNvPr id="13" name="Subtitle">
            <a:extLst>
              <a:ext uri="{FF2B5EF4-FFF2-40B4-BE49-F238E27FC236}">
                <a16:creationId xmlns:a16="http://schemas.microsoft.com/office/drawing/2014/main" id="{62C9C6A0-E585-3746-819C-6C91E3E793F0}"/>
              </a:ext>
            </a:extLst>
          </p:cNvPr>
          <p:cNvSpPr>
            <a:spLocks noGrp="1"/>
          </p:cNvSpPr>
          <p:nvPr>
            <p:ph type="subTitle" idx="1" hasCustomPrompt="1"/>
          </p:nvPr>
        </p:nvSpPr>
        <p:spPr>
          <a:xfrm>
            <a:off x="457200" y="3749040"/>
            <a:ext cx="3980260" cy="594360"/>
          </a:xfrm>
        </p:spPr>
        <p:txBody>
          <a:bodyPr/>
          <a:lstStyle>
            <a:lvl1pPr marL="0" indent="0" algn="l">
              <a:lnSpc>
                <a:spcPct val="100000"/>
              </a:lnSpc>
              <a:spcBef>
                <a:spcPts val="0"/>
              </a:spcBef>
              <a:spcAft>
                <a:spcPts val="0"/>
              </a:spcAft>
              <a:buNone/>
              <a:defRPr sz="1400" b="0">
                <a:solidFill>
                  <a:schemeClr val="bg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n-US"/>
              <a:t>[Presentation subtitle]</a:t>
            </a:r>
            <a:endParaRPr lang="en-US" dirty="0"/>
          </a:p>
        </p:txBody>
      </p:sp>
      <p:sp>
        <p:nvSpPr>
          <p:cNvPr id="9" name="Rectangle 8"/>
          <p:cNvSpPr/>
          <p:nvPr/>
        </p:nvSpPr>
        <p:spPr bwMode="hidden">
          <a:xfrm>
            <a:off x="-1" y="0"/>
            <a:ext cx="6126163" cy="3429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p:nvSpPr>
        <p:spPr bwMode="hidden">
          <a:xfrm>
            <a:off x="-1" y="3429000"/>
            <a:ext cx="6126163" cy="1143000"/>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p:nvSpPr>
        <p:spPr bwMode="hidden">
          <a:xfrm>
            <a:off x="6126163" y="0"/>
            <a:ext cx="3017837" cy="3429000"/>
          </a:xfrm>
          <a:prstGeom prst="rect">
            <a:avLst/>
          </a:prstGeom>
          <a:solidFill>
            <a:srgbClr val="EB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a:extLst>
              <a:ext uri="{FF2B5EF4-FFF2-40B4-BE49-F238E27FC236}">
                <a16:creationId xmlns:a16="http://schemas.microsoft.com/office/drawing/2014/main" id="{9C024489-97EC-1D48-A1FA-019C1228618C}"/>
              </a:ext>
            </a:extLst>
          </p:cNvPr>
          <p:cNvPicPr>
            <a:picLocks noChangeAspect="1"/>
          </p:cNvPicPr>
          <p:nvPr userDrawn="1"/>
        </p:nvPicPr>
        <p:blipFill>
          <a:blip r:embed="rId2"/>
          <a:stretch>
            <a:fillRect/>
          </a:stretch>
        </p:blipFill>
        <p:spPr bwMode="gray">
          <a:xfrm>
            <a:off x="201168" y="5330952"/>
            <a:ext cx="1636776" cy="1351185"/>
          </a:xfrm>
          <a:prstGeom prst="rect">
            <a:avLst/>
          </a:prstGeom>
        </p:spPr>
      </p:pic>
    </p:spTree>
    <p:extLst>
      <p:ext uri="{BB962C8B-B14F-4D97-AF65-F5344CB8AC3E}">
        <p14:creationId xmlns:p14="http://schemas.microsoft.com/office/powerpoint/2010/main" val="2542230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4" name="Presentation Title">
            <a:extLst>
              <a:ext uri="{FF2B5EF4-FFF2-40B4-BE49-F238E27FC236}">
                <a16:creationId xmlns:a16="http://schemas.microsoft.com/office/drawing/2014/main" id="{1C978FA1-EAC0-3045-9A47-86344B2E47D1}"/>
              </a:ext>
            </a:extLst>
          </p:cNvPr>
          <p:cNvSpPr>
            <a:spLocks noGrp="1"/>
          </p:cNvSpPr>
          <p:nvPr>
            <p:ph type="title" hasCustomPrompt="1"/>
          </p:nvPr>
        </p:nvSpPr>
        <p:spPr>
          <a:xfrm>
            <a:off x="457200" y="457200"/>
            <a:ext cx="3979863" cy="1371600"/>
          </a:xfrm>
        </p:spPr>
        <p:txBody>
          <a:bodyPr/>
          <a:lstStyle>
            <a:lvl1pPr>
              <a:defRPr/>
            </a:lvl1pPr>
          </a:lstStyle>
          <a:p>
            <a:r>
              <a:rPr lang="en-US"/>
              <a:t>[Slide title]</a:t>
            </a:r>
            <a:endParaRPr lang="en-US" dirty="0"/>
          </a:p>
        </p:txBody>
      </p:sp>
      <p:sp>
        <p:nvSpPr>
          <p:cNvPr id="3" name="Content Placeholder 2"/>
          <p:cNvSpPr>
            <a:spLocks noGrp="1"/>
          </p:cNvSpPr>
          <p:nvPr>
            <p:ph sz="half" idx="1"/>
          </p:nvPr>
        </p:nvSpPr>
        <p:spPr>
          <a:xfrm>
            <a:off x="457199" y="2103439"/>
            <a:ext cx="3979863" cy="406876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9" name="Picture Placeholder"/>
          <p:cNvSpPr>
            <a:spLocks noGrp="1"/>
          </p:cNvSpPr>
          <p:nvPr>
            <p:ph type="pic" sz="quarter" idx="13"/>
          </p:nvPr>
        </p:nvSpPr>
        <p:spPr>
          <a:xfrm>
            <a:off x="4572000" y="0"/>
            <a:ext cx="4572000" cy="6858000"/>
          </a:xfrm>
          <a:solidFill>
            <a:srgbClr val="DEDEDE"/>
          </a:solidFill>
        </p:spPr>
        <p:txBody>
          <a:bodyPr anchor="ctr" anchorCtr="0"/>
          <a:lstStyle>
            <a:lvl1pPr algn="ctr">
              <a:defRPr sz="1000" b="0">
                <a:solidFill>
                  <a:schemeClr val="tx1"/>
                </a:solidFill>
              </a:defRPr>
            </a:lvl1pPr>
          </a:lstStyle>
          <a:p>
            <a:r>
              <a:rPr lang="en-US" dirty="0"/>
              <a:t>Click icon to </a:t>
            </a:r>
            <a:r>
              <a:rPr lang="en-US"/>
              <a:t>add picture</a:t>
            </a:r>
            <a:endParaRPr lang="en-US" dirty="0"/>
          </a:p>
        </p:txBody>
      </p:sp>
      <p:sp>
        <p:nvSpPr>
          <p:cNvPr id="5" name="Footer">
            <a:extLst>
              <a:ext uri="{FF2B5EF4-FFF2-40B4-BE49-F238E27FC236}">
                <a16:creationId xmlns:a16="http://schemas.microsoft.com/office/drawing/2014/main" id="{99FAA0BA-4777-D54A-A258-BF437202A9CB}"/>
              </a:ext>
            </a:extLst>
          </p:cNvPr>
          <p:cNvSpPr>
            <a:spLocks noGrp="1"/>
          </p:cNvSpPr>
          <p:nvPr>
            <p:ph type="ftr" sz="quarter" idx="17"/>
          </p:nvPr>
        </p:nvSpPr>
        <p:spPr/>
        <p:txBody>
          <a:bodyPr/>
          <a:lstStyle/>
          <a:p>
            <a:pPr algn="l"/>
            <a:r>
              <a:rPr lang="en-US"/>
              <a:t>FICCI Awards</a:t>
            </a:r>
            <a:endParaRPr lang="en-US" dirty="0"/>
          </a:p>
        </p:txBody>
      </p:sp>
      <p:sp>
        <p:nvSpPr>
          <p:cNvPr id="2" name="Date">
            <a:extLst>
              <a:ext uri="{FF2B5EF4-FFF2-40B4-BE49-F238E27FC236}">
                <a16:creationId xmlns:a16="http://schemas.microsoft.com/office/drawing/2014/main" id="{3FA0B937-EBBB-2C4A-9879-98B17C184466}"/>
              </a:ext>
            </a:extLst>
          </p:cNvPr>
          <p:cNvSpPr>
            <a:spLocks noGrp="1"/>
          </p:cNvSpPr>
          <p:nvPr>
            <p:ph type="dt" sz="half" idx="16"/>
          </p:nvPr>
        </p:nvSpPr>
        <p:spPr/>
        <p:txBody>
          <a:bodyPr/>
          <a:lstStyle>
            <a:lvl1pPr>
              <a:defRPr>
                <a:solidFill>
                  <a:schemeClr val="bg1"/>
                </a:solidFill>
              </a:defRPr>
            </a:lvl1pPr>
          </a:lstStyle>
          <a:p>
            <a:r>
              <a:rPr lang="en-US" dirty="0"/>
              <a:t>August 2022</a:t>
            </a:r>
          </a:p>
        </p:txBody>
      </p:sp>
      <p:sp>
        <p:nvSpPr>
          <p:cNvPr id="6" name="Slide Number">
            <a:extLst>
              <a:ext uri="{FF2B5EF4-FFF2-40B4-BE49-F238E27FC236}">
                <a16:creationId xmlns:a16="http://schemas.microsoft.com/office/drawing/2014/main" id="{D3536595-57B2-5848-8E3C-E2D5B4D0F21A}"/>
              </a:ext>
            </a:extLst>
          </p:cNvPr>
          <p:cNvSpPr>
            <a:spLocks noGrp="1"/>
          </p:cNvSpPr>
          <p:nvPr>
            <p:ph type="sldNum" sz="quarter" idx="15"/>
          </p:nvPr>
        </p:nvSpPr>
        <p:spPr bwMode="gray"/>
        <p:txBody>
          <a:bodyPr/>
          <a:lstStyle>
            <a:lvl1pPr>
              <a:defRPr>
                <a:solidFill>
                  <a:schemeClr val="bg1"/>
                </a:solidFill>
              </a:defRPr>
            </a:lvl1p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31623870"/>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Image - Subtitle">
    <p:spTree>
      <p:nvGrpSpPr>
        <p:cNvPr id="1" name=""/>
        <p:cNvGrpSpPr/>
        <p:nvPr/>
      </p:nvGrpSpPr>
      <p:grpSpPr>
        <a:xfrm>
          <a:off x="0" y="0"/>
          <a:ext cx="0" cy="0"/>
          <a:chOff x="0" y="0"/>
          <a:chExt cx="0" cy="0"/>
        </a:xfrm>
      </p:grpSpPr>
      <p:sp>
        <p:nvSpPr>
          <p:cNvPr id="10" name="Presentation Title">
            <a:extLst>
              <a:ext uri="{FF2B5EF4-FFF2-40B4-BE49-F238E27FC236}">
                <a16:creationId xmlns:a16="http://schemas.microsoft.com/office/drawing/2014/main" id="{B43004BF-925A-4DF2-B8A0-5CC4336C3B85}"/>
              </a:ext>
            </a:extLst>
          </p:cNvPr>
          <p:cNvSpPr>
            <a:spLocks noGrp="1"/>
          </p:cNvSpPr>
          <p:nvPr>
            <p:ph type="title" hasCustomPrompt="1"/>
          </p:nvPr>
        </p:nvSpPr>
        <p:spPr>
          <a:xfrm>
            <a:off x="457200" y="457200"/>
            <a:ext cx="3979863" cy="457200"/>
          </a:xfrm>
        </p:spPr>
        <p:txBody>
          <a:bodyPr/>
          <a:lstStyle>
            <a:lvl1pPr>
              <a:defRPr/>
            </a:lvl1pPr>
          </a:lstStyle>
          <a:p>
            <a:r>
              <a:rPr lang="en-US"/>
              <a:t>[Slide title]</a:t>
            </a:r>
            <a:endParaRPr lang="en-US" dirty="0"/>
          </a:p>
        </p:txBody>
      </p:sp>
      <p:sp>
        <p:nvSpPr>
          <p:cNvPr id="8" name="Subtitle">
            <a:extLst>
              <a:ext uri="{FF2B5EF4-FFF2-40B4-BE49-F238E27FC236}">
                <a16:creationId xmlns:a16="http://schemas.microsoft.com/office/drawing/2014/main" id="{625BEF2B-B778-F648-906D-FCF25EE822D2}"/>
              </a:ext>
            </a:extLst>
          </p:cNvPr>
          <p:cNvSpPr>
            <a:spLocks noGrp="1"/>
          </p:cNvSpPr>
          <p:nvPr>
            <p:ph type="subTitle" idx="16" hasCustomPrompt="1"/>
          </p:nvPr>
        </p:nvSpPr>
        <p:spPr>
          <a:xfrm>
            <a:off x="457200" y="914401"/>
            <a:ext cx="3979863"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a:t>[Optional slide subtitle]</a:t>
            </a:r>
            <a:endParaRPr lang="en-US" dirty="0"/>
          </a:p>
        </p:txBody>
      </p:sp>
      <p:sp>
        <p:nvSpPr>
          <p:cNvPr id="3" name="Content Placeholder 2"/>
          <p:cNvSpPr>
            <a:spLocks noGrp="1"/>
          </p:cNvSpPr>
          <p:nvPr>
            <p:ph sz="half" idx="1"/>
          </p:nvPr>
        </p:nvSpPr>
        <p:spPr>
          <a:xfrm>
            <a:off x="457199" y="2103438"/>
            <a:ext cx="3979863"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9" name="Picture Placeholder"/>
          <p:cNvSpPr>
            <a:spLocks noGrp="1"/>
          </p:cNvSpPr>
          <p:nvPr>
            <p:ph type="pic" sz="quarter" idx="13"/>
          </p:nvPr>
        </p:nvSpPr>
        <p:spPr>
          <a:xfrm>
            <a:off x="4572000" y="0"/>
            <a:ext cx="4572000" cy="6858000"/>
          </a:xfrm>
          <a:solidFill>
            <a:srgbClr val="DEDEDE"/>
          </a:solidFill>
        </p:spPr>
        <p:txBody>
          <a:bodyPr anchor="ctr" anchorCtr="0"/>
          <a:lstStyle>
            <a:lvl1pPr algn="ctr">
              <a:defRPr sz="1000" b="0">
                <a:solidFill>
                  <a:schemeClr val="tx1"/>
                </a:solidFill>
              </a:defRPr>
            </a:lvl1pPr>
          </a:lstStyle>
          <a:p>
            <a:r>
              <a:rPr lang="en-US" dirty="0"/>
              <a:t>Click icon to </a:t>
            </a:r>
            <a:r>
              <a:rPr lang="en-US"/>
              <a:t>add picture</a:t>
            </a:r>
            <a:endParaRPr lang="en-US" dirty="0"/>
          </a:p>
        </p:txBody>
      </p:sp>
      <p:sp>
        <p:nvSpPr>
          <p:cNvPr id="11" name="Footer">
            <a:extLst>
              <a:ext uri="{FF2B5EF4-FFF2-40B4-BE49-F238E27FC236}">
                <a16:creationId xmlns:a16="http://schemas.microsoft.com/office/drawing/2014/main" id="{13F959D8-0375-4A28-B094-A8B49FF17DE5}"/>
              </a:ext>
            </a:extLst>
          </p:cNvPr>
          <p:cNvSpPr>
            <a:spLocks noGrp="1"/>
          </p:cNvSpPr>
          <p:nvPr>
            <p:ph type="ftr" sz="quarter" idx="17"/>
          </p:nvPr>
        </p:nvSpPr>
        <p:spPr>
          <a:xfrm>
            <a:off x="455295" y="6355080"/>
            <a:ext cx="3981768" cy="137160"/>
          </a:xfrm>
        </p:spPr>
        <p:txBody>
          <a:bodyPr/>
          <a:lstStyle/>
          <a:p>
            <a:pPr algn="l"/>
            <a:r>
              <a:rPr lang="en-US"/>
              <a:t>FICCI Awards</a:t>
            </a:r>
            <a:endParaRPr lang="en-US" dirty="0"/>
          </a:p>
        </p:txBody>
      </p:sp>
      <p:sp>
        <p:nvSpPr>
          <p:cNvPr id="12" name="Date">
            <a:extLst>
              <a:ext uri="{FF2B5EF4-FFF2-40B4-BE49-F238E27FC236}">
                <a16:creationId xmlns:a16="http://schemas.microsoft.com/office/drawing/2014/main" id="{AB1F526A-9FF4-4FDA-89FC-4300168226AE}"/>
              </a:ext>
            </a:extLst>
          </p:cNvPr>
          <p:cNvSpPr>
            <a:spLocks noGrp="1"/>
          </p:cNvSpPr>
          <p:nvPr>
            <p:ph type="dt" sz="half" idx="18"/>
          </p:nvPr>
        </p:nvSpPr>
        <p:spPr>
          <a:xfrm>
            <a:off x="7406640" y="6355080"/>
            <a:ext cx="1280160" cy="137160"/>
          </a:xfrm>
        </p:spPr>
        <p:txBody>
          <a:bodyPr/>
          <a:lstStyle>
            <a:lvl1pPr>
              <a:defRPr>
                <a:solidFill>
                  <a:schemeClr val="bg1"/>
                </a:solidFill>
              </a:defRPr>
            </a:lvl1pPr>
          </a:lstStyle>
          <a:p>
            <a:r>
              <a:rPr lang="en-US" dirty="0"/>
              <a:t>August 2022</a:t>
            </a:r>
          </a:p>
        </p:txBody>
      </p:sp>
      <p:sp>
        <p:nvSpPr>
          <p:cNvPr id="13" name="Slide Number">
            <a:extLst>
              <a:ext uri="{FF2B5EF4-FFF2-40B4-BE49-F238E27FC236}">
                <a16:creationId xmlns:a16="http://schemas.microsoft.com/office/drawing/2014/main" id="{0ED59492-0EA8-459E-A6DE-561BE2E2D37F}"/>
              </a:ext>
            </a:extLst>
          </p:cNvPr>
          <p:cNvSpPr>
            <a:spLocks noGrp="1"/>
          </p:cNvSpPr>
          <p:nvPr>
            <p:ph type="sldNum" sz="quarter" idx="15"/>
          </p:nvPr>
        </p:nvSpPr>
        <p:spPr bwMode="gray">
          <a:xfrm>
            <a:off x="7406640" y="6492240"/>
            <a:ext cx="1280160" cy="137160"/>
          </a:xfrm>
        </p:spPr>
        <p:txBody>
          <a:bodyPr/>
          <a:lstStyle>
            <a:lvl1pPr>
              <a:defRPr>
                <a:solidFill>
                  <a:schemeClr val="bg1"/>
                </a:solidFill>
              </a:defRPr>
            </a:lvl1p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1556111294"/>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Presentation Title">
            <a:extLst>
              <a:ext uri="{FF2B5EF4-FFF2-40B4-BE49-F238E27FC236}">
                <a16:creationId xmlns:a16="http://schemas.microsoft.com/office/drawing/2014/main" id="{5B7BB87D-456D-A14C-A13C-9C93F9C52DD7}"/>
              </a:ext>
            </a:extLst>
          </p:cNvPr>
          <p:cNvSpPr>
            <a:spLocks noGrp="1"/>
          </p:cNvSpPr>
          <p:nvPr>
            <p:ph type="title" hasCustomPrompt="1"/>
          </p:nvPr>
        </p:nvSpPr>
        <p:spPr/>
        <p:txBody>
          <a:bodyPr/>
          <a:lstStyle>
            <a:lvl1pPr>
              <a:defRPr/>
            </a:lvl1pPr>
          </a:lstStyle>
          <a:p>
            <a:r>
              <a:rPr lang="en-US"/>
              <a:t>[Slide title]</a:t>
            </a:r>
            <a:endParaRPr lang="en-US" dirty="0"/>
          </a:p>
        </p:txBody>
      </p:sp>
      <p:sp>
        <p:nvSpPr>
          <p:cNvPr id="3" name="Content Placeholder 2"/>
          <p:cNvSpPr>
            <a:spLocks noGrp="1"/>
          </p:cNvSpPr>
          <p:nvPr>
            <p:ph sz="half" idx="1"/>
          </p:nvPr>
        </p:nvSpPr>
        <p:spPr>
          <a:xfrm>
            <a:off x="457200" y="2103438"/>
            <a:ext cx="2560638"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4" name="Content Placeholder 3"/>
          <p:cNvSpPr>
            <a:spLocks noGrp="1"/>
          </p:cNvSpPr>
          <p:nvPr>
            <p:ph sz="half" idx="2"/>
          </p:nvPr>
        </p:nvSpPr>
        <p:spPr>
          <a:xfrm>
            <a:off x="3292475" y="2103438"/>
            <a:ext cx="255905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12" name="Content Placeholder 4"/>
          <p:cNvSpPr>
            <a:spLocks noGrp="1"/>
          </p:cNvSpPr>
          <p:nvPr>
            <p:ph sz="half" idx="13"/>
          </p:nvPr>
        </p:nvSpPr>
        <p:spPr>
          <a:xfrm>
            <a:off x="6126163" y="2103438"/>
            <a:ext cx="2560637"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9" name="Footer">
            <a:extLst>
              <a:ext uri="{FF2B5EF4-FFF2-40B4-BE49-F238E27FC236}">
                <a16:creationId xmlns:a16="http://schemas.microsoft.com/office/drawing/2014/main" id="{EF6AB711-279D-4F87-985D-D8A294182F60}"/>
              </a:ext>
            </a:extLst>
          </p:cNvPr>
          <p:cNvSpPr>
            <a:spLocks noGrp="1"/>
          </p:cNvSpPr>
          <p:nvPr>
            <p:ph type="ftr" sz="quarter" idx="14"/>
          </p:nvPr>
        </p:nvSpPr>
        <p:spPr>
          <a:xfrm>
            <a:off x="455295" y="6355080"/>
            <a:ext cx="3981768" cy="137160"/>
          </a:xfrm>
        </p:spPr>
        <p:txBody>
          <a:bodyPr/>
          <a:lstStyle/>
          <a:p>
            <a:pPr algn="l"/>
            <a:r>
              <a:rPr lang="en-US"/>
              <a:t>FICCI Awards</a:t>
            </a:r>
            <a:endParaRPr lang="en-US" dirty="0"/>
          </a:p>
        </p:txBody>
      </p:sp>
      <p:sp>
        <p:nvSpPr>
          <p:cNvPr id="10" name="Date">
            <a:extLst>
              <a:ext uri="{FF2B5EF4-FFF2-40B4-BE49-F238E27FC236}">
                <a16:creationId xmlns:a16="http://schemas.microsoft.com/office/drawing/2014/main" id="{A939FF84-ED58-4D34-B323-5927407770BF}"/>
              </a:ext>
            </a:extLst>
          </p:cNvPr>
          <p:cNvSpPr>
            <a:spLocks noGrp="1"/>
          </p:cNvSpPr>
          <p:nvPr>
            <p:ph type="dt" sz="half" idx="12"/>
          </p:nvPr>
        </p:nvSpPr>
        <p:spPr>
          <a:xfrm>
            <a:off x="7406640" y="6355080"/>
            <a:ext cx="1280160" cy="137160"/>
          </a:xfrm>
        </p:spPr>
        <p:txBody>
          <a:bodyPr/>
          <a:lstStyle/>
          <a:p>
            <a:r>
              <a:rPr lang="en-US" dirty="0"/>
              <a:t>August 2022</a:t>
            </a:r>
          </a:p>
        </p:txBody>
      </p:sp>
      <p:sp>
        <p:nvSpPr>
          <p:cNvPr id="11" name="Slide Number">
            <a:extLst>
              <a:ext uri="{FF2B5EF4-FFF2-40B4-BE49-F238E27FC236}">
                <a16:creationId xmlns:a16="http://schemas.microsoft.com/office/drawing/2014/main" id="{AB3BE7B9-7930-4B69-98B5-DD5282D24D2A}"/>
              </a:ext>
            </a:extLst>
          </p:cNvPr>
          <p:cNvSpPr>
            <a:spLocks noGrp="1"/>
          </p:cNvSpPr>
          <p:nvPr>
            <p:ph type="sldNum" sz="quarter" idx="11"/>
          </p:nvPr>
        </p:nvSpPr>
        <p:spPr>
          <a:xfrm>
            <a:off x="7406640" y="6492240"/>
            <a:ext cx="1280160" cy="137160"/>
          </a:xfrm>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2323019015"/>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 Subtitle">
    <p:spTree>
      <p:nvGrpSpPr>
        <p:cNvPr id="1" name=""/>
        <p:cNvGrpSpPr/>
        <p:nvPr/>
      </p:nvGrpSpPr>
      <p:grpSpPr>
        <a:xfrm>
          <a:off x="0" y="0"/>
          <a:ext cx="0" cy="0"/>
          <a:chOff x="0" y="0"/>
          <a:chExt cx="0" cy="0"/>
        </a:xfrm>
      </p:grpSpPr>
      <p:sp>
        <p:nvSpPr>
          <p:cNvPr id="10" name="Presentation Title">
            <a:extLst>
              <a:ext uri="{FF2B5EF4-FFF2-40B4-BE49-F238E27FC236}">
                <a16:creationId xmlns:a16="http://schemas.microsoft.com/office/drawing/2014/main" id="{BB72BBAB-F964-4DC3-887D-87078A0AD02E}"/>
              </a:ext>
            </a:extLst>
          </p:cNvPr>
          <p:cNvSpPr>
            <a:spLocks noGrp="1"/>
          </p:cNvSpPr>
          <p:nvPr>
            <p:ph type="title" hasCustomPrompt="1"/>
          </p:nvPr>
        </p:nvSpPr>
        <p:spPr>
          <a:xfrm>
            <a:off x="457200" y="457200"/>
            <a:ext cx="8229600" cy="457200"/>
          </a:xfrm>
        </p:spPr>
        <p:txBody>
          <a:bodyPr/>
          <a:lstStyle>
            <a:lvl1pPr>
              <a:defRPr/>
            </a:lvl1pPr>
          </a:lstStyle>
          <a:p>
            <a:r>
              <a:rPr lang="en-US"/>
              <a:t>[Slide title]</a:t>
            </a:r>
            <a:endParaRPr lang="en-US" dirty="0"/>
          </a:p>
        </p:txBody>
      </p:sp>
      <p:sp>
        <p:nvSpPr>
          <p:cNvPr id="9" name="Subtitle">
            <a:extLst>
              <a:ext uri="{FF2B5EF4-FFF2-40B4-BE49-F238E27FC236}">
                <a16:creationId xmlns:a16="http://schemas.microsoft.com/office/drawing/2014/main" id="{4BBA471B-8B6C-2C4D-A9FD-ABED805E2FE7}"/>
              </a:ext>
            </a:extLst>
          </p:cNvPr>
          <p:cNvSpPr>
            <a:spLocks noGrp="1"/>
          </p:cNvSpPr>
          <p:nvPr>
            <p:ph type="subTitle" idx="16" hasCustomPrompt="1"/>
          </p:nvPr>
        </p:nvSpPr>
        <p:spPr>
          <a:xfrm>
            <a:off x="457199"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a:t>[Optional slide subtitle]</a:t>
            </a:r>
            <a:endParaRPr lang="en-US" dirty="0"/>
          </a:p>
        </p:txBody>
      </p:sp>
      <p:sp>
        <p:nvSpPr>
          <p:cNvPr id="3" name="Content Placeholder 2"/>
          <p:cNvSpPr>
            <a:spLocks noGrp="1"/>
          </p:cNvSpPr>
          <p:nvPr>
            <p:ph sz="half" idx="1"/>
          </p:nvPr>
        </p:nvSpPr>
        <p:spPr>
          <a:xfrm>
            <a:off x="457200" y="2103439"/>
            <a:ext cx="2560638"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4" name="Content Placeholder 3"/>
          <p:cNvSpPr>
            <a:spLocks noGrp="1"/>
          </p:cNvSpPr>
          <p:nvPr>
            <p:ph sz="half" idx="2"/>
          </p:nvPr>
        </p:nvSpPr>
        <p:spPr>
          <a:xfrm>
            <a:off x="3292475" y="2103439"/>
            <a:ext cx="255905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12" name="Content Placeholder 4"/>
          <p:cNvSpPr>
            <a:spLocks noGrp="1"/>
          </p:cNvSpPr>
          <p:nvPr>
            <p:ph sz="half" idx="13"/>
          </p:nvPr>
        </p:nvSpPr>
        <p:spPr>
          <a:xfrm>
            <a:off x="6126163" y="2103439"/>
            <a:ext cx="2560637"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11" name="Footer">
            <a:extLst>
              <a:ext uri="{FF2B5EF4-FFF2-40B4-BE49-F238E27FC236}">
                <a16:creationId xmlns:a16="http://schemas.microsoft.com/office/drawing/2014/main" id="{2895F0BA-141F-400C-9282-9DE111F0CEB9}"/>
              </a:ext>
            </a:extLst>
          </p:cNvPr>
          <p:cNvSpPr>
            <a:spLocks noGrp="1"/>
          </p:cNvSpPr>
          <p:nvPr>
            <p:ph type="ftr" sz="quarter" idx="14"/>
          </p:nvPr>
        </p:nvSpPr>
        <p:spPr>
          <a:xfrm>
            <a:off x="455295" y="6355080"/>
            <a:ext cx="3981768" cy="137160"/>
          </a:xfrm>
        </p:spPr>
        <p:txBody>
          <a:bodyPr/>
          <a:lstStyle/>
          <a:p>
            <a:pPr algn="l"/>
            <a:r>
              <a:rPr lang="en-US"/>
              <a:t>FICCI Awards</a:t>
            </a:r>
            <a:endParaRPr lang="en-US" dirty="0"/>
          </a:p>
        </p:txBody>
      </p:sp>
      <p:sp>
        <p:nvSpPr>
          <p:cNvPr id="13" name="Date">
            <a:extLst>
              <a:ext uri="{FF2B5EF4-FFF2-40B4-BE49-F238E27FC236}">
                <a16:creationId xmlns:a16="http://schemas.microsoft.com/office/drawing/2014/main" id="{3E0B49FC-5957-4C98-AFE0-EABA075D8452}"/>
              </a:ext>
            </a:extLst>
          </p:cNvPr>
          <p:cNvSpPr>
            <a:spLocks noGrp="1"/>
          </p:cNvSpPr>
          <p:nvPr>
            <p:ph type="dt" sz="half" idx="12"/>
          </p:nvPr>
        </p:nvSpPr>
        <p:spPr>
          <a:xfrm>
            <a:off x="7406640" y="6355080"/>
            <a:ext cx="1280160" cy="137160"/>
          </a:xfrm>
        </p:spPr>
        <p:txBody>
          <a:bodyPr/>
          <a:lstStyle/>
          <a:p>
            <a:r>
              <a:rPr lang="en-US" dirty="0"/>
              <a:t>August 2022</a:t>
            </a:r>
          </a:p>
        </p:txBody>
      </p:sp>
      <p:sp>
        <p:nvSpPr>
          <p:cNvPr id="14" name="Slide Number">
            <a:extLst>
              <a:ext uri="{FF2B5EF4-FFF2-40B4-BE49-F238E27FC236}">
                <a16:creationId xmlns:a16="http://schemas.microsoft.com/office/drawing/2014/main" id="{7DD4AED1-D0B9-45E2-8089-851194C5816C}"/>
              </a:ext>
            </a:extLst>
          </p:cNvPr>
          <p:cNvSpPr>
            <a:spLocks noGrp="1"/>
          </p:cNvSpPr>
          <p:nvPr>
            <p:ph type="sldNum" sz="quarter" idx="11"/>
          </p:nvPr>
        </p:nvSpPr>
        <p:spPr>
          <a:xfrm>
            <a:off x="7406640" y="6492240"/>
            <a:ext cx="1280160" cy="137160"/>
          </a:xfrm>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552856060"/>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1" name="Presentation Title">
            <a:extLst>
              <a:ext uri="{FF2B5EF4-FFF2-40B4-BE49-F238E27FC236}">
                <a16:creationId xmlns:a16="http://schemas.microsoft.com/office/drawing/2014/main" id="{612A531C-8DF1-4E19-9063-F941901BBCFE}"/>
              </a:ext>
            </a:extLst>
          </p:cNvPr>
          <p:cNvSpPr>
            <a:spLocks noGrp="1"/>
          </p:cNvSpPr>
          <p:nvPr>
            <p:ph type="title" hasCustomPrompt="1"/>
          </p:nvPr>
        </p:nvSpPr>
        <p:spPr>
          <a:xfrm>
            <a:off x="457200" y="457200"/>
            <a:ext cx="8229600" cy="1371600"/>
          </a:xfrm>
        </p:spPr>
        <p:txBody>
          <a:bodyPr/>
          <a:lstStyle>
            <a:lvl1pPr>
              <a:defRPr/>
            </a:lvl1pPr>
          </a:lstStyle>
          <a:p>
            <a:r>
              <a:rPr lang="en-US"/>
              <a:t>[Slide title]</a:t>
            </a:r>
            <a:endParaRPr lang="en-US" dirty="0"/>
          </a:p>
        </p:txBody>
      </p:sp>
      <p:sp>
        <p:nvSpPr>
          <p:cNvPr id="3" name="Content Placeholder 2"/>
          <p:cNvSpPr>
            <a:spLocks noGrp="1"/>
          </p:cNvSpPr>
          <p:nvPr>
            <p:ph sz="half" idx="1"/>
          </p:nvPr>
        </p:nvSpPr>
        <p:spPr>
          <a:xfrm>
            <a:off x="457200" y="2103438"/>
            <a:ext cx="1847088" cy="4068762"/>
          </a:xfrm>
        </p:spPr>
        <p:txBody>
          <a:bodyPr/>
          <a:lstStyle>
            <a:lvl1pPr>
              <a:defRPr sz="14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84704" y="2103438"/>
            <a:ext cx="1847088" cy="4068762"/>
          </a:xfrm>
        </p:spPr>
        <p:txBody>
          <a:bodyPr/>
          <a:lstStyle>
            <a:lvl1pPr>
              <a:defRPr sz="14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half" idx="13"/>
          </p:nvPr>
        </p:nvSpPr>
        <p:spPr>
          <a:xfrm>
            <a:off x="4712208" y="2103438"/>
            <a:ext cx="1847088" cy="4068762"/>
          </a:xfrm>
        </p:spPr>
        <p:txBody>
          <a:bodyPr/>
          <a:lstStyle>
            <a:lvl1pPr>
              <a:defRPr sz="14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p:cNvSpPr>
            <a:spLocks noGrp="1"/>
          </p:cNvSpPr>
          <p:nvPr>
            <p:ph sz="half" idx="14"/>
          </p:nvPr>
        </p:nvSpPr>
        <p:spPr>
          <a:xfrm>
            <a:off x="6839712" y="2103438"/>
            <a:ext cx="1847088" cy="4068762"/>
          </a:xfrm>
        </p:spPr>
        <p:txBody>
          <a:bodyPr/>
          <a:lstStyle>
            <a:lvl1pPr>
              <a:defRPr sz="14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a:extLst>
              <a:ext uri="{FF2B5EF4-FFF2-40B4-BE49-F238E27FC236}">
                <a16:creationId xmlns:a16="http://schemas.microsoft.com/office/drawing/2014/main" id="{83B835F3-EA86-475B-94AE-686F9253AA82}"/>
              </a:ext>
            </a:extLst>
          </p:cNvPr>
          <p:cNvSpPr>
            <a:spLocks noGrp="1"/>
          </p:cNvSpPr>
          <p:nvPr>
            <p:ph type="ftr" sz="quarter" idx="15"/>
          </p:nvPr>
        </p:nvSpPr>
        <p:spPr>
          <a:xfrm>
            <a:off x="455295" y="6355080"/>
            <a:ext cx="3981768" cy="137160"/>
          </a:xfrm>
        </p:spPr>
        <p:txBody>
          <a:bodyPr/>
          <a:lstStyle/>
          <a:p>
            <a:pPr algn="l"/>
            <a:r>
              <a:rPr lang="en-US"/>
              <a:t>FICCI Awards</a:t>
            </a:r>
            <a:endParaRPr lang="en-US" dirty="0"/>
          </a:p>
        </p:txBody>
      </p:sp>
      <p:sp>
        <p:nvSpPr>
          <p:cNvPr id="13" name="Date">
            <a:extLst>
              <a:ext uri="{FF2B5EF4-FFF2-40B4-BE49-F238E27FC236}">
                <a16:creationId xmlns:a16="http://schemas.microsoft.com/office/drawing/2014/main" id="{CD098658-C9A0-4310-93B5-906C205BC687}"/>
              </a:ext>
            </a:extLst>
          </p:cNvPr>
          <p:cNvSpPr>
            <a:spLocks noGrp="1"/>
          </p:cNvSpPr>
          <p:nvPr>
            <p:ph type="dt" sz="half" idx="12"/>
          </p:nvPr>
        </p:nvSpPr>
        <p:spPr>
          <a:xfrm>
            <a:off x="7406640" y="6355080"/>
            <a:ext cx="1280160" cy="137160"/>
          </a:xfrm>
        </p:spPr>
        <p:txBody>
          <a:bodyPr/>
          <a:lstStyle/>
          <a:p>
            <a:r>
              <a:rPr lang="en-US" dirty="0"/>
              <a:t>August 2022</a:t>
            </a:r>
          </a:p>
        </p:txBody>
      </p:sp>
      <p:sp>
        <p:nvSpPr>
          <p:cNvPr id="14" name="Slide Number">
            <a:extLst>
              <a:ext uri="{FF2B5EF4-FFF2-40B4-BE49-F238E27FC236}">
                <a16:creationId xmlns:a16="http://schemas.microsoft.com/office/drawing/2014/main" id="{92F883A0-7F48-4D00-94D8-65331FD756A4}"/>
              </a:ext>
            </a:extLst>
          </p:cNvPr>
          <p:cNvSpPr>
            <a:spLocks noGrp="1"/>
          </p:cNvSpPr>
          <p:nvPr>
            <p:ph type="sldNum" sz="quarter" idx="11"/>
          </p:nvPr>
        </p:nvSpPr>
        <p:spPr>
          <a:xfrm>
            <a:off x="7406640" y="6492240"/>
            <a:ext cx="1280160" cy="137160"/>
          </a:xfrm>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1139664725"/>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ntent - Subtitle">
    <p:spTree>
      <p:nvGrpSpPr>
        <p:cNvPr id="1" name=""/>
        <p:cNvGrpSpPr/>
        <p:nvPr/>
      </p:nvGrpSpPr>
      <p:grpSpPr>
        <a:xfrm>
          <a:off x="0" y="0"/>
          <a:ext cx="0" cy="0"/>
          <a:chOff x="0" y="0"/>
          <a:chExt cx="0" cy="0"/>
        </a:xfrm>
      </p:grpSpPr>
      <p:sp>
        <p:nvSpPr>
          <p:cNvPr id="11" name="Presentation Title">
            <a:extLst>
              <a:ext uri="{FF2B5EF4-FFF2-40B4-BE49-F238E27FC236}">
                <a16:creationId xmlns:a16="http://schemas.microsoft.com/office/drawing/2014/main" id="{CF9DEBEA-55DC-4347-964D-4964523D74E4}"/>
              </a:ext>
            </a:extLst>
          </p:cNvPr>
          <p:cNvSpPr>
            <a:spLocks noGrp="1"/>
          </p:cNvSpPr>
          <p:nvPr>
            <p:ph type="title" hasCustomPrompt="1"/>
          </p:nvPr>
        </p:nvSpPr>
        <p:spPr>
          <a:xfrm>
            <a:off x="457200" y="457200"/>
            <a:ext cx="8229600" cy="457200"/>
          </a:xfrm>
        </p:spPr>
        <p:txBody>
          <a:bodyPr/>
          <a:lstStyle>
            <a:lvl1pPr>
              <a:defRPr/>
            </a:lvl1pPr>
          </a:lstStyle>
          <a:p>
            <a:r>
              <a:rPr lang="en-US"/>
              <a:t>[Slide title]</a:t>
            </a:r>
            <a:endParaRPr lang="en-US" dirty="0"/>
          </a:p>
        </p:txBody>
      </p:sp>
      <p:sp>
        <p:nvSpPr>
          <p:cNvPr id="12" name="Subtitle">
            <a:extLst>
              <a:ext uri="{FF2B5EF4-FFF2-40B4-BE49-F238E27FC236}">
                <a16:creationId xmlns:a16="http://schemas.microsoft.com/office/drawing/2014/main" id="{9A86DADC-1E4D-0B4A-978D-A20076E27A6B}"/>
              </a:ext>
            </a:extLst>
          </p:cNvPr>
          <p:cNvSpPr>
            <a:spLocks noGrp="1"/>
          </p:cNvSpPr>
          <p:nvPr>
            <p:ph type="subTitle" idx="16" hasCustomPrompt="1"/>
          </p:nvPr>
        </p:nvSpPr>
        <p:spPr>
          <a:xfrm>
            <a:off x="457199"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a:t>[Optional slide subtitle]</a:t>
            </a:r>
            <a:endParaRPr lang="en-US" dirty="0"/>
          </a:p>
        </p:txBody>
      </p:sp>
      <p:sp>
        <p:nvSpPr>
          <p:cNvPr id="3" name="Content Placeholder 2"/>
          <p:cNvSpPr>
            <a:spLocks noGrp="1"/>
          </p:cNvSpPr>
          <p:nvPr>
            <p:ph sz="half" idx="1"/>
          </p:nvPr>
        </p:nvSpPr>
        <p:spPr>
          <a:xfrm>
            <a:off x="457200" y="2103438"/>
            <a:ext cx="1847088" cy="4068762"/>
          </a:xfrm>
        </p:spPr>
        <p:txBody>
          <a:bodyPr/>
          <a:lstStyle>
            <a:lvl1pPr>
              <a:defRPr sz="14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84704" y="2103438"/>
            <a:ext cx="1847088" cy="4068762"/>
          </a:xfrm>
        </p:spPr>
        <p:txBody>
          <a:bodyPr/>
          <a:lstStyle>
            <a:lvl1pPr>
              <a:defRPr sz="14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half" idx="13"/>
          </p:nvPr>
        </p:nvSpPr>
        <p:spPr>
          <a:xfrm>
            <a:off x="4712208" y="2103438"/>
            <a:ext cx="1847088" cy="4068762"/>
          </a:xfrm>
        </p:spPr>
        <p:txBody>
          <a:bodyPr/>
          <a:lstStyle>
            <a:lvl1pPr>
              <a:defRPr sz="14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p:cNvSpPr>
            <a:spLocks noGrp="1"/>
          </p:cNvSpPr>
          <p:nvPr>
            <p:ph sz="half" idx="14"/>
          </p:nvPr>
        </p:nvSpPr>
        <p:spPr>
          <a:xfrm>
            <a:off x="6839712" y="2103438"/>
            <a:ext cx="1847088" cy="4068762"/>
          </a:xfrm>
        </p:spPr>
        <p:txBody>
          <a:bodyPr/>
          <a:lstStyle>
            <a:lvl1pPr>
              <a:defRPr sz="14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a:extLst>
              <a:ext uri="{FF2B5EF4-FFF2-40B4-BE49-F238E27FC236}">
                <a16:creationId xmlns:a16="http://schemas.microsoft.com/office/drawing/2014/main" id="{B37BDF84-127B-4B24-BB13-A1C299FD859E}"/>
              </a:ext>
            </a:extLst>
          </p:cNvPr>
          <p:cNvSpPr>
            <a:spLocks noGrp="1"/>
          </p:cNvSpPr>
          <p:nvPr>
            <p:ph type="ftr" sz="quarter" idx="17"/>
          </p:nvPr>
        </p:nvSpPr>
        <p:spPr>
          <a:xfrm>
            <a:off x="455295" y="6355080"/>
            <a:ext cx="3981768" cy="137160"/>
          </a:xfrm>
        </p:spPr>
        <p:txBody>
          <a:bodyPr/>
          <a:lstStyle/>
          <a:p>
            <a:pPr algn="l"/>
            <a:r>
              <a:rPr lang="en-US"/>
              <a:t>FICCI Awards</a:t>
            </a:r>
            <a:endParaRPr lang="en-US" dirty="0"/>
          </a:p>
        </p:txBody>
      </p:sp>
      <p:sp>
        <p:nvSpPr>
          <p:cNvPr id="14" name="Date">
            <a:extLst>
              <a:ext uri="{FF2B5EF4-FFF2-40B4-BE49-F238E27FC236}">
                <a16:creationId xmlns:a16="http://schemas.microsoft.com/office/drawing/2014/main" id="{ACBC62FD-3994-4541-B8CE-69E42A3B8E96}"/>
              </a:ext>
            </a:extLst>
          </p:cNvPr>
          <p:cNvSpPr>
            <a:spLocks noGrp="1"/>
          </p:cNvSpPr>
          <p:nvPr>
            <p:ph type="dt" sz="half" idx="12"/>
          </p:nvPr>
        </p:nvSpPr>
        <p:spPr>
          <a:xfrm>
            <a:off x="7406640" y="6355080"/>
            <a:ext cx="1280160" cy="137160"/>
          </a:xfrm>
        </p:spPr>
        <p:txBody>
          <a:bodyPr/>
          <a:lstStyle/>
          <a:p>
            <a:r>
              <a:rPr lang="en-US" dirty="0"/>
              <a:t>August 2022</a:t>
            </a:r>
          </a:p>
        </p:txBody>
      </p:sp>
      <p:sp>
        <p:nvSpPr>
          <p:cNvPr id="15" name="Slide Number">
            <a:extLst>
              <a:ext uri="{FF2B5EF4-FFF2-40B4-BE49-F238E27FC236}">
                <a16:creationId xmlns:a16="http://schemas.microsoft.com/office/drawing/2014/main" id="{A2E16132-E335-4D1F-B7B1-E1A134BBE1B4}"/>
              </a:ext>
            </a:extLst>
          </p:cNvPr>
          <p:cNvSpPr>
            <a:spLocks noGrp="1"/>
          </p:cNvSpPr>
          <p:nvPr>
            <p:ph type="sldNum" sz="quarter" idx="11"/>
          </p:nvPr>
        </p:nvSpPr>
        <p:spPr>
          <a:xfrm>
            <a:off x="7406640" y="6492240"/>
            <a:ext cx="1280160" cy="137160"/>
          </a:xfrm>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2543479323"/>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12" name="Presentation Title">
            <a:extLst>
              <a:ext uri="{FF2B5EF4-FFF2-40B4-BE49-F238E27FC236}">
                <a16:creationId xmlns:a16="http://schemas.microsoft.com/office/drawing/2014/main" id="{85E513ED-FE14-4FCC-BB60-83BDD360C710}"/>
              </a:ext>
            </a:extLst>
          </p:cNvPr>
          <p:cNvSpPr>
            <a:spLocks noGrp="1"/>
          </p:cNvSpPr>
          <p:nvPr>
            <p:ph type="title" hasCustomPrompt="1"/>
          </p:nvPr>
        </p:nvSpPr>
        <p:spPr>
          <a:xfrm>
            <a:off x="457200" y="457200"/>
            <a:ext cx="8229600" cy="1371600"/>
          </a:xfrm>
        </p:spPr>
        <p:txBody>
          <a:bodyPr/>
          <a:lstStyle>
            <a:lvl1pPr>
              <a:defRPr/>
            </a:lvl1pPr>
          </a:lstStyle>
          <a:p>
            <a:r>
              <a:rPr lang="en-US"/>
              <a:t>[Slide title]</a:t>
            </a:r>
            <a:endParaRPr lang="en-US" dirty="0"/>
          </a:p>
        </p:txBody>
      </p:sp>
      <p:sp>
        <p:nvSpPr>
          <p:cNvPr id="3" name="Content Placeholder 2"/>
          <p:cNvSpPr>
            <a:spLocks noGrp="1"/>
          </p:cNvSpPr>
          <p:nvPr>
            <p:ph sz="half" idx="1"/>
          </p:nvPr>
        </p:nvSpPr>
        <p:spPr>
          <a:xfrm>
            <a:off x="45720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4884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half" idx="13"/>
          </p:nvPr>
        </p:nvSpPr>
        <p:spPr>
          <a:xfrm>
            <a:off x="384048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p:cNvSpPr>
            <a:spLocks noGrp="1"/>
          </p:cNvSpPr>
          <p:nvPr>
            <p:ph sz="half" idx="14"/>
          </p:nvPr>
        </p:nvSpPr>
        <p:spPr>
          <a:xfrm>
            <a:off x="553212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half" idx="15"/>
          </p:nvPr>
        </p:nvSpPr>
        <p:spPr>
          <a:xfrm>
            <a:off x="722376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a:extLst>
              <a:ext uri="{FF2B5EF4-FFF2-40B4-BE49-F238E27FC236}">
                <a16:creationId xmlns:a16="http://schemas.microsoft.com/office/drawing/2014/main" id="{DF9B2412-2B9A-4EBC-AC3B-2772F46B620F}"/>
              </a:ext>
            </a:extLst>
          </p:cNvPr>
          <p:cNvSpPr>
            <a:spLocks noGrp="1"/>
          </p:cNvSpPr>
          <p:nvPr>
            <p:ph type="ftr" sz="quarter" idx="16"/>
          </p:nvPr>
        </p:nvSpPr>
        <p:spPr>
          <a:xfrm>
            <a:off x="455295" y="6355080"/>
            <a:ext cx="3981768" cy="137160"/>
          </a:xfrm>
        </p:spPr>
        <p:txBody>
          <a:bodyPr/>
          <a:lstStyle/>
          <a:p>
            <a:pPr algn="l"/>
            <a:r>
              <a:rPr lang="en-US"/>
              <a:t>FICCI Awards</a:t>
            </a:r>
            <a:endParaRPr lang="en-US" dirty="0"/>
          </a:p>
        </p:txBody>
      </p:sp>
      <p:sp>
        <p:nvSpPr>
          <p:cNvPr id="14" name="Date">
            <a:extLst>
              <a:ext uri="{FF2B5EF4-FFF2-40B4-BE49-F238E27FC236}">
                <a16:creationId xmlns:a16="http://schemas.microsoft.com/office/drawing/2014/main" id="{CF73E2AE-F314-4ADB-92F5-96A6A43101A8}"/>
              </a:ext>
            </a:extLst>
          </p:cNvPr>
          <p:cNvSpPr>
            <a:spLocks noGrp="1"/>
          </p:cNvSpPr>
          <p:nvPr>
            <p:ph type="dt" sz="half" idx="12"/>
          </p:nvPr>
        </p:nvSpPr>
        <p:spPr>
          <a:xfrm>
            <a:off x="7406640" y="6355080"/>
            <a:ext cx="1280160" cy="137160"/>
          </a:xfrm>
        </p:spPr>
        <p:txBody>
          <a:bodyPr/>
          <a:lstStyle/>
          <a:p>
            <a:r>
              <a:rPr lang="en-US" dirty="0"/>
              <a:t>August 2022</a:t>
            </a:r>
          </a:p>
        </p:txBody>
      </p:sp>
      <p:sp>
        <p:nvSpPr>
          <p:cNvPr id="15" name="Slide Number">
            <a:extLst>
              <a:ext uri="{FF2B5EF4-FFF2-40B4-BE49-F238E27FC236}">
                <a16:creationId xmlns:a16="http://schemas.microsoft.com/office/drawing/2014/main" id="{57D31D65-5BE4-4EBE-8A6B-C18E30BE80C8}"/>
              </a:ext>
            </a:extLst>
          </p:cNvPr>
          <p:cNvSpPr>
            <a:spLocks noGrp="1"/>
          </p:cNvSpPr>
          <p:nvPr>
            <p:ph type="sldNum" sz="quarter" idx="11"/>
          </p:nvPr>
        </p:nvSpPr>
        <p:spPr>
          <a:xfrm>
            <a:off x="7406640" y="6492240"/>
            <a:ext cx="1280160" cy="137160"/>
          </a:xfrm>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1045707198"/>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ve Content - Subtitle">
    <p:spTree>
      <p:nvGrpSpPr>
        <p:cNvPr id="1" name=""/>
        <p:cNvGrpSpPr/>
        <p:nvPr/>
      </p:nvGrpSpPr>
      <p:grpSpPr>
        <a:xfrm>
          <a:off x="0" y="0"/>
          <a:ext cx="0" cy="0"/>
          <a:chOff x="0" y="0"/>
          <a:chExt cx="0" cy="0"/>
        </a:xfrm>
      </p:grpSpPr>
      <p:sp>
        <p:nvSpPr>
          <p:cNvPr id="12" name="Presentation Title">
            <a:extLst>
              <a:ext uri="{FF2B5EF4-FFF2-40B4-BE49-F238E27FC236}">
                <a16:creationId xmlns:a16="http://schemas.microsoft.com/office/drawing/2014/main" id="{44BEB6D2-97C0-4391-A356-6E8DC19D5288}"/>
              </a:ext>
            </a:extLst>
          </p:cNvPr>
          <p:cNvSpPr>
            <a:spLocks noGrp="1"/>
          </p:cNvSpPr>
          <p:nvPr>
            <p:ph type="title" hasCustomPrompt="1"/>
          </p:nvPr>
        </p:nvSpPr>
        <p:spPr>
          <a:xfrm>
            <a:off x="457200" y="457200"/>
            <a:ext cx="8229600" cy="1371600"/>
          </a:xfrm>
        </p:spPr>
        <p:txBody>
          <a:bodyPr/>
          <a:lstStyle>
            <a:lvl1pPr>
              <a:defRPr/>
            </a:lvl1pPr>
          </a:lstStyle>
          <a:p>
            <a:r>
              <a:rPr lang="en-US"/>
              <a:t>[Slide title]</a:t>
            </a:r>
            <a:endParaRPr lang="en-US" dirty="0"/>
          </a:p>
        </p:txBody>
      </p:sp>
      <p:sp>
        <p:nvSpPr>
          <p:cNvPr id="13" name="Subtitle">
            <a:extLst>
              <a:ext uri="{FF2B5EF4-FFF2-40B4-BE49-F238E27FC236}">
                <a16:creationId xmlns:a16="http://schemas.microsoft.com/office/drawing/2014/main" id="{3BA33940-D382-444B-8FCE-5D192E55F2AB}"/>
              </a:ext>
            </a:extLst>
          </p:cNvPr>
          <p:cNvSpPr>
            <a:spLocks noGrp="1"/>
          </p:cNvSpPr>
          <p:nvPr>
            <p:ph type="subTitle" idx="16" hasCustomPrompt="1"/>
          </p:nvPr>
        </p:nvSpPr>
        <p:spPr>
          <a:xfrm>
            <a:off x="457199"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a:t>[Optional slide subtitle]</a:t>
            </a:r>
            <a:endParaRPr lang="en-US" dirty="0"/>
          </a:p>
        </p:txBody>
      </p:sp>
      <p:sp>
        <p:nvSpPr>
          <p:cNvPr id="3" name="Content Placeholder 2"/>
          <p:cNvSpPr>
            <a:spLocks noGrp="1"/>
          </p:cNvSpPr>
          <p:nvPr>
            <p:ph sz="half" idx="1"/>
          </p:nvPr>
        </p:nvSpPr>
        <p:spPr>
          <a:xfrm>
            <a:off x="45720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4884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half" idx="13"/>
          </p:nvPr>
        </p:nvSpPr>
        <p:spPr>
          <a:xfrm>
            <a:off x="384048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p:cNvSpPr>
            <a:spLocks noGrp="1"/>
          </p:cNvSpPr>
          <p:nvPr>
            <p:ph sz="half" idx="14"/>
          </p:nvPr>
        </p:nvSpPr>
        <p:spPr>
          <a:xfrm>
            <a:off x="553212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half" idx="15"/>
          </p:nvPr>
        </p:nvSpPr>
        <p:spPr>
          <a:xfrm>
            <a:off x="722376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a:extLst>
              <a:ext uri="{FF2B5EF4-FFF2-40B4-BE49-F238E27FC236}">
                <a16:creationId xmlns:a16="http://schemas.microsoft.com/office/drawing/2014/main" id="{87EC45C9-5FE2-4595-A40A-34250C162D7D}"/>
              </a:ext>
            </a:extLst>
          </p:cNvPr>
          <p:cNvSpPr>
            <a:spLocks noGrp="1"/>
          </p:cNvSpPr>
          <p:nvPr>
            <p:ph type="ftr" sz="quarter" idx="17"/>
          </p:nvPr>
        </p:nvSpPr>
        <p:spPr>
          <a:xfrm>
            <a:off x="455295" y="6355080"/>
            <a:ext cx="3981768" cy="137160"/>
          </a:xfrm>
        </p:spPr>
        <p:txBody>
          <a:bodyPr/>
          <a:lstStyle/>
          <a:p>
            <a:pPr algn="l"/>
            <a:r>
              <a:rPr lang="en-US"/>
              <a:t>FICCI Awards</a:t>
            </a:r>
            <a:endParaRPr lang="en-US" dirty="0"/>
          </a:p>
        </p:txBody>
      </p:sp>
      <p:sp>
        <p:nvSpPr>
          <p:cNvPr id="15" name="Date">
            <a:extLst>
              <a:ext uri="{FF2B5EF4-FFF2-40B4-BE49-F238E27FC236}">
                <a16:creationId xmlns:a16="http://schemas.microsoft.com/office/drawing/2014/main" id="{FD1051C8-6B5F-4CF4-9132-1D05D7490419}"/>
              </a:ext>
            </a:extLst>
          </p:cNvPr>
          <p:cNvSpPr>
            <a:spLocks noGrp="1"/>
          </p:cNvSpPr>
          <p:nvPr>
            <p:ph type="dt" sz="half" idx="12"/>
          </p:nvPr>
        </p:nvSpPr>
        <p:spPr>
          <a:xfrm>
            <a:off x="7406640" y="6355080"/>
            <a:ext cx="1280160" cy="137160"/>
          </a:xfrm>
        </p:spPr>
        <p:txBody>
          <a:bodyPr/>
          <a:lstStyle/>
          <a:p>
            <a:r>
              <a:rPr lang="en-US" dirty="0"/>
              <a:t>August 2022</a:t>
            </a:r>
          </a:p>
        </p:txBody>
      </p:sp>
      <p:sp>
        <p:nvSpPr>
          <p:cNvPr id="16" name="Slide Number">
            <a:extLst>
              <a:ext uri="{FF2B5EF4-FFF2-40B4-BE49-F238E27FC236}">
                <a16:creationId xmlns:a16="http://schemas.microsoft.com/office/drawing/2014/main" id="{39C519FD-AC01-49B1-8F41-248FE5F2CE24}"/>
              </a:ext>
            </a:extLst>
          </p:cNvPr>
          <p:cNvSpPr>
            <a:spLocks noGrp="1"/>
          </p:cNvSpPr>
          <p:nvPr>
            <p:ph type="sldNum" sz="quarter" idx="11"/>
          </p:nvPr>
        </p:nvSpPr>
        <p:spPr>
          <a:xfrm>
            <a:off x="7406640" y="6492240"/>
            <a:ext cx="1280160" cy="137160"/>
          </a:xfrm>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3129817039"/>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21" name="Presentation Title">
            <a:extLst>
              <a:ext uri="{FF2B5EF4-FFF2-40B4-BE49-F238E27FC236}">
                <a16:creationId xmlns:a16="http://schemas.microsoft.com/office/drawing/2014/main" id="{DBDDB93D-DF46-4959-91DE-6FBCB0A6717F}"/>
              </a:ext>
            </a:extLst>
          </p:cNvPr>
          <p:cNvSpPr>
            <a:spLocks noGrp="1"/>
          </p:cNvSpPr>
          <p:nvPr>
            <p:ph type="title" hasCustomPrompt="1"/>
          </p:nvPr>
        </p:nvSpPr>
        <p:spPr>
          <a:xfrm>
            <a:off x="457200" y="457200"/>
            <a:ext cx="8229600" cy="1371600"/>
          </a:xfrm>
        </p:spPr>
        <p:txBody>
          <a:bodyPr/>
          <a:lstStyle>
            <a:lvl1pPr>
              <a:defRPr/>
            </a:lvl1pPr>
          </a:lstStyle>
          <a:p>
            <a:r>
              <a:rPr lang="en-US"/>
              <a:t>[Slide title]</a:t>
            </a:r>
            <a:endParaRPr lang="en-US" dirty="0"/>
          </a:p>
        </p:txBody>
      </p:sp>
      <p:sp>
        <p:nvSpPr>
          <p:cNvPr id="10" name="Picture Placeholder 2"/>
          <p:cNvSpPr>
            <a:spLocks noGrp="1"/>
          </p:cNvSpPr>
          <p:nvPr>
            <p:ph type="pic" sz="quarter" idx="13"/>
          </p:nvPr>
        </p:nvSpPr>
        <p:spPr>
          <a:xfrm>
            <a:off x="457200" y="2100263"/>
            <a:ext cx="2560638" cy="2197417"/>
          </a:xfrm>
          <a:solidFill>
            <a:srgbClr val="DEDEDE"/>
          </a:solidFill>
        </p:spPr>
        <p:txBody>
          <a:bodyPr anchor="ctr" anchorCtr="0"/>
          <a:lstStyle>
            <a:lvl1pPr algn="ctr">
              <a:defRPr sz="1000" b="0">
                <a:solidFill>
                  <a:schemeClr val="tx1"/>
                </a:solidFill>
              </a:defRPr>
            </a:lvl1pPr>
          </a:lstStyle>
          <a:p>
            <a:r>
              <a:rPr lang="en-US" dirty="0"/>
              <a:t>Click icon to </a:t>
            </a:r>
            <a:r>
              <a:rPr lang="en-US"/>
              <a:t>add picture</a:t>
            </a:r>
            <a:endParaRPr lang="en-US" dirty="0"/>
          </a:p>
        </p:txBody>
      </p:sp>
      <p:sp>
        <p:nvSpPr>
          <p:cNvPr id="16" name="Picture Placeholder 3"/>
          <p:cNvSpPr>
            <a:spLocks noGrp="1"/>
          </p:cNvSpPr>
          <p:nvPr>
            <p:ph type="pic" sz="quarter" idx="15"/>
          </p:nvPr>
        </p:nvSpPr>
        <p:spPr>
          <a:xfrm>
            <a:off x="3292475" y="2100263"/>
            <a:ext cx="2560638" cy="2197417"/>
          </a:xfrm>
          <a:solidFill>
            <a:srgbClr val="DEDEDE"/>
          </a:solidFill>
        </p:spPr>
        <p:txBody>
          <a:bodyPr anchor="ctr" anchorCtr="0"/>
          <a:lstStyle>
            <a:lvl1pPr algn="ctr">
              <a:defRPr sz="1000" b="0">
                <a:solidFill>
                  <a:schemeClr val="tx1"/>
                </a:solidFill>
              </a:defRPr>
            </a:lvl1pPr>
          </a:lstStyle>
          <a:p>
            <a:r>
              <a:rPr lang="en-US" dirty="0"/>
              <a:t>Click icon to </a:t>
            </a:r>
            <a:r>
              <a:rPr lang="en-US"/>
              <a:t>add picture</a:t>
            </a:r>
            <a:endParaRPr lang="en-US" dirty="0"/>
          </a:p>
        </p:txBody>
      </p:sp>
      <p:sp>
        <p:nvSpPr>
          <p:cNvPr id="18" name="Picture Placeholder 4"/>
          <p:cNvSpPr>
            <a:spLocks noGrp="1"/>
          </p:cNvSpPr>
          <p:nvPr>
            <p:ph type="pic" sz="quarter" idx="17"/>
          </p:nvPr>
        </p:nvSpPr>
        <p:spPr>
          <a:xfrm>
            <a:off x="6126162" y="2100263"/>
            <a:ext cx="2560638" cy="2197417"/>
          </a:xfrm>
          <a:solidFill>
            <a:srgbClr val="DEDEDE"/>
          </a:solidFill>
        </p:spPr>
        <p:txBody>
          <a:bodyPr anchor="ctr" anchorCtr="0"/>
          <a:lstStyle>
            <a:lvl1pPr algn="ctr">
              <a:defRPr sz="1000" b="0">
                <a:solidFill>
                  <a:schemeClr val="tx1"/>
                </a:solidFill>
              </a:defRPr>
            </a:lvl1pPr>
          </a:lstStyle>
          <a:p>
            <a:r>
              <a:rPr lang="en-US" dirty="0"/>
              <a:t>Click icon to </a:t>
            </a:r>
            <a:r>
              <a:rPr lang="en-US"/>
              <a:t>add picture</a:t>
            </a:r>
            <a:endParaRPr lang="en-US" dirty="0"/>
          </a:p>
        </p:txBody>
      </p:sp>
      <p:sp>
        <p:nvSpPr>
          <p:cNvPr id="7" name="Content Placeholder 2">
            <a:extLst>
              <a:ext uri="{FF2B5EF4-FFF2-40B4-BE49-F238E27FC236}">
                <a16:creationId xmlns:a16="http://schemas.microsoft.com/office/drawing/2014/main" id="{A91DCABB-C6CE-44AC-BF85-E92EDB85BD49}"/>
              </a:ext>
            </a:extLst>
          </p:cNvPr>
          <p:cNvSpPr>
            <a:spLocks noGrp="1"/>
          </p:cNvSpPr>
          <p:nvPr>
            <p:ph sz="quarter" idx="18"/>
          </p:nvPr>
        </p:nvSpPr>
        <p:spPr>
          <a:xfrm>
            <a:off x="457200" y="4419600"/>
            <a:ext cx="2560638" cy="1691640"/>
          </a:xfrm>
        </p:spPr>
        <p:txBody>
          <a:bodyPr/>
          <a:lstStyle>
            <a:lvl1pPr>
              <a:spcAft>
                <a:spcPts val="300"/>
              </a:spcAft>
              <a:defRPr sz="10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a:extLst>
              <a:ext uri="{FF2B5EF4-FFF2-40B4-BE49-F238E27FC236}">
                <a16:creationId xmlns:a16="http://schemas.microsoft.com/office/drawing/2014/main" id="{D3A5F76E-ED67-4064-BECA-36EC4FF6546F}"/>
              </a:ext>
            </a:extLst>
          </p:cNvPr>
          <p:cNvSpPr>
            <a:spLocks noGrp="1"/>
          </p:cNvSpPr>
          <p:nvPr>
            <p:ph sz="quarter" idx="19"/>
          </p:nvPr>
        </p:nvSpPr>
        <p:spPr>
          <a:xfrm>
            <a:off x="3292475" y="4419600"/>
            <a:ext cx="2560638" cy="1691640"/>
          </a:xfrm>
        </p:spPr>
        <p:txBody>
          <a:bodyPr/>
          <a:lstStyle>
            <a:lvl1pPr>
              <a:spcAft>
                <a:spcPts val="300"/>
              </a:spcAft>
              <a:defRPr sz="10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4">
            <a:extLst>
              <a:ext uri="{FF2B5EF4-FFF2-40B4-BE49-F238E27FC236}">
                <a16:creationId xmlns:a16="http://schemas.microsoft.com/office/drawing/2014/main" id="{4247E2ED-56A8-4AA4-82DA-1C82207A558F}"/>
              </a:ext>
            </a:extLst>
          </p:cNvPr>
          <p:cNvSpPr>
            <a:spLocks noGrp="1"/>
          </p:cNvSpPr>
          <p:nvPr>
            <p:ph sz="quarter" idx="20"/>
          </p:nvPr>
        </p:nvSpPr>
        <p:spPr>
          <a:xfrm>
            <a:off x="6126162" y="4412202"/>
            <a:ext cx="2560638" cy="1691640"/>
          </a:xfrm>
        </p:spPr>
        <p:txBody>
          <a:bodyPr/>
          <a:lstStyle>
            <a:lvl1pPr>
              <a:spcAft>
                <a:spcPts val="300"/>
              </a:spcAft>
              <a:defRPr sz="10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Footer">
            <a:extLst>
              <a:ext uri="{FF2B5EF4-FFF2-40B4-BE49-F238E27FC236}">
                <a16:creationId xmlns:a16="http://schemas.microsoft.com/office/drawing/2014/main" id="{6141C892-01CC-4852-B92F-11B7A66F4814}"/>
              </a:ext>
            </a:extLst>
          </p:cNvPr>
          <p:cNvSpPr>
            <a:spLocks noGrp="1"/>
          </p:cNvSpPr>
          <p:nvPr>
            <p:ph type="ftr" sz="quarter" idx="14"/>
          </p:nvPr>
        </p:nvSpPr>
        <p:spPr>
          <a:xfrm>
            <a:off x="455295" y="6355080"/>
            <a:ext cx="3981768" cy="137160"/>
          </a:xfrm>
        </p:spPr>
        <p:txBody>
          <a:bodyPr/>
          <a:lstStyle/>
          <a:p>
            <a:pPr algn="l"/>
            <a:r>
              <a:rPr lang="en-US"/>
              <a:t>FICCI Awards</a:t>
            </a:r>
            <a:endParaRPr lang="en-US" dirty="0"/>
          </a:p>
        </p:txBody>
      </p:sp>
      <p:sp>
        <p:nvSpPr>
          <p:cNvPr id="23" name="Date">
            <a:extLst>
              <a:ext uri="{FF2B5EF4-FFF2-40B4-BE49-F238E27FC236}">
                <a16:creationId xmlns:a16="http://schemas.microsoft.com/office/drawing/2014/main" id="{D436719D-B8A2-4390-99E0-DEEEBBEBAC1E}"/>
              </a:ext>
            </a:extLst>
          </p:cNvPr>
          <p:cNvSpPr>
            <a:spLocks noGrp="1"/>
          </p:cNvSpPr>
          <p:nvPr>
            <p:ph type="dt" sz="half" idx="12"/>
          </p:nvPr>
        </p:nvSpPr>
        <p:spPr>
          <a:xfrm>
            <a:off x="7406640" y="6355080"/>
            <a:ext cx="1280160" cy="137160"/>
          </a:xfrm>
        </p:spPr>
        <p:txBody>
          <a:bodyPr/>
          <a:lstStyle/>
          <a:p>
            <a:r>
              <a:rPr lang="en-US" dirty="0"/>
              <a:t>August 2022</a:t>
            </a:r>
          </a:p>
        </p:txBody>
      </p:sp>
      <p:sp>
        <p:nvSpPr>
          <p:cNvPr id="24" name="Slide Number">
            <a:extLst>
              <a:ext uri="{FF2B5EF4-FFF2-40B4-BE49-F238E27FC236}">
                <a16:creationId xmlns:a16="http://schemas.microsoft.com/office/drawing/2014/main" id="{BB3FE293-CA0D-4891-9C63-361033191E11}"/>
              </a:ext>
            </a:extLst>
          </p:cNvPr>
          <p:cNvSpPr>
            <a:spLocks noGrp="1"/>
          </p:cNvSpPr>
          <p:nvPr>
            <p:ph type="sldNum" sz="quarter" idx="11"/>
          </p:nvPr>
        </p:nvSpPr>
        <p:spPr>
          <a:xfrm>
            <a:off x="7406640" y="6492240"/>
            <a:ext cx="1280160" cy="137160"/>
          </a:xfrm>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2335327034"/>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s - Subtitle">
    <p:spTree>
      <p:nvGrpSpPr>
        <p:cNvPr id="1" name=""/>
        <p:cNvGrpSpPr/>
        <p:nvPr/>
      </p:nvGrpSpPr>
      <p:grpSpPr>
        <a:xfrm>
          <a:off x="0" y="0"/>
          <a:ext cx="0" cy="0"/>
          <a:chOff x="0" y="0"/>
          <a:chExt cx="0" cy="0"/>
        </a:xfrm>
      </p:grpSpPr>
      <p:sp>
        <p:nvSpPr>
          <p:cNvPr id="14" name="Presentation Title">
            <a:extLst>
              <a:ext uri="{FF2B5EF4-FFF2-40B4-BE49-F238E27FC236}">
                <a16:creationId xmlns:a16="http://schemas.microsoft.com/office/drawing/2014/main" id="{1381588E-977B-46D4-8969-E26E777B3B5C}"/>
              </a:ext>
            </a:extLst>
          </p:cNvPr>
          <p:cNvSpPr>
            <a:spLocks noGrp="1"/>
          </p:cNvSpPr>
          <p:nvPr>
            <p:ph type="title" hasCustomPrompt="1"/>
          </p:nvPr>
        </p:nvSpPr>
        <p:spPr>
          <a:xfrm>
            <a:off x="457200" y="457200"/>
            <a:ext cx="8229600" cy="457200"/>
          </a:xfrm>
        </p:spPr>
        <p:txBody>
          <a:bodyPr/>
          <a:lstStyle>
            <a:lvl1pPr>
              <a:defRPr/>
            </a:lvl1pPr>
          </a:lstStyle>
          <a:p>
            <a:r>
              <a:rPr lang="en-US"/>
              <a:t>[Slide title]</a:t>
            </a:r>
            <a:endParaRPr lang="en-US" dirty="0"/>
          </a:p>
        </p:txBody>
      </p:sp>
      <p:sp>
        <p:nvSpPr>
          <p:cNvPr id="12" name="Subtitle">
            <a:extLst>
              <a:ext uri="{FF2B5EF4-FFF2-40B4-BE49-F238E27FC236}">
                <a16:creationId xmlns:a16="http://schemas.microsoft.com/office/drawing/2014/main" id="{E56EB561-11D5-504E-9E61-994FBB00DDFD}"/>
              </a:ext>
            </a:extLst>
          </p:cNvPr>
          <p:cNvSpPr>
            <a:spLocks noGrp="1"/>
          </p:cNvSpPr>
          <p:nvPr>
            <p:ph type="subTitle" idx="24" hasCustomPrompt="1"/>
          </p:nvPr>
        </p:nvSpPr>
        <p:spPr>
          <a:xfrm>
            <a:off x="457199"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a:t>[Optional slide subtitle]</a:t>
            </a:r>
            <a:endParaRPr lang="en-US" dirty="0"/>
          </a:p>
        </p:txBody>
      </p:sp>
      <p:sp>
        <p:nvSpPr>
          <p:cNvPr id="15" name="Picture Placeholder 2">
            <a:extLst>
              <a:ext uri="{FF2B5EF4-FFF2-40B4-BE49-F238E27FC236}">
                <a16:creationId xmlns:a16="http://schemas.microsoft.com/office/drawing/2014/main" id="{682CF838-0943-41E6-945F-1F3E07EAC2EE}"/>
              </a:ext>
            </a:extLst>
          </p:cNvPr>
          <p:cNvSpPr>
            <a:spLocks noGrp="1"/>
          </p:cNvSpPr>
          <p:nvPr>
            <p:ph type="pic" sz="quarter" idx="13"/>
          </p:nvPr>
        </p:nvSpPr>
        <p:spPr>
          <a:xfrm>
            <a:off x="457200" y="2100263"/>
            <a:ext cx="2560638" cy="2197417"/>
          </a:xfrm>
          <a:solidFill>
            <a:srgbClr val="DEDEDE"/>
          </a:solidFill>
        </p:spPr>
        <p:txBody>
          <a:bodyPr anchor="ctr" anchorCtr="0"/>
          <a:lstStyle>
            <a:lvl1pPr algn="ctr">
              <a:defRPr sz="1000" b="0">
                <a:solidFill>
                  <a:schemeClr val="tx1"/>
                </a:solidFill>
              </a:defRPr>
            </a:lvl1pPr>
          </a:lstStyle>
          <a:p>
            <a:r>
              <a:rPr lang="en-US" dirty="0"/>
              <a:t>Click icon to </a:t>
            </a:r>
            <a:r>
              <a:rPr lang="en-US"/>
              <a:t>add picture</a:t>
            </a:r>
            <a:endParaRPr lang="en-US" dirty="0"/>
          </a:p>
        </p:txBody>
      </p:sp>
      <p:sp>
        <p:nvSpPr>
          <p:cNvPr id="20" name="Picture Placeholder 3">
            <a:extLst>
              <a:ext uri="{FF2B5EF4-FFF2-40B4-BE49-F238E27FC236}">
                <a16:creationId xmlns:a16="http://schemas.microsoft.com/office/drawing/2014/main" id="{689B6743-B1BB-4A47-9271-50EF38B55E07}"/>
              </a:ext>
            </a:extLst>
          </p:cNvPr>
          <p:cNvSpPr>
            <a:spLocks noGrp="1"/>
          </p:cNvSpPr>
          <p:nvPr>
            <p:ph type="pic" sz="quarter" idx="15"/>
          </p:nvPr>
        </p:nvSpPr>
        <p:spPr>
          <a:xfrm>
            <a:off x="3292475" y="2100263"/>
            <a:ext cx="2560638" cy="2197417"/>
          </a:xfrm>
          <a:solidFill>
            <a:srgbClr val="DEDEDE"/>
          </a:solidFill>
        </p:spPr>
        <p:txBody>
          <a:bodyPr anchor="ctr" anchorCtr="0"/>
          <a:lstStyle>
            <a:lvl1pPr algn="ctr">
              <a:defRPr sz="1000" b="0">
                <a:solidFill>
                  <a:schemeClr val="tx1"/>
                </a:solidFill>
              </a:defRPr>
            </a:lvl1pPr>
          </a:lstStyle>
          <a:p>
            <a:r>
              <a:rPr lang="en-US" dirty="0"/>
              <a:t>Click icon to </a:t>
            </a:r>
            <a:r>
              <a:rPr lang="en-US"/>
              <a:t>add picture</a:t>
            </a:r>
            <a:endParaRPr lang="en-US" dirty="0"/>
          </a:p>
        </p:txBody>
      </p:sp>
      <p:sp>
        <p:nvSpPr>
          <p:cNvPr id="21" name="Picture Placeholder 4">
            <a:extLst>
              <a:ext uri="{FF2B5EF4-FFF2-40B4-BE49-F238E27FC236}">
                <a16:creationId xmlns:a16="http://schemas.microsoft.com/office/drawing/2014/main" id="{0CDAAF7C-43B9-4F68-8216-E2E37E3D5E69}"/>
              </a:ext>
            </a:extLst>
          </p:cNvPr>
          <p:cNvSpPr>
            <a:spLocks noGrp="1"/>
          </p:cNvSpPr>
          <p:nvPr>
            <p:ph type="pic" sz="quarter" idx="17"/>
          </p:nvPr>
        </p:nvSpPr>
        <p:spPr>
          <a:xfrm>
            <a:off x="6126162" y="2100263"/>
            <a:ext cx="2560638" cy="2197417"/>
          </a:xfrm>
          <a:solidFill>
            <a:srgbClr val="DEDEDE"/>
          </a:solidFill>
        </p:spPr>
        <p:txBody>
          <a:bodyPr anchor="ctr" anchorCtr="0"/>
          <a:lstStyle>
            <a:lvl1pPr algn="ctr">
              <a:defRPr sz="1000" b="0">
                <a:solidFill>
                  <a:schemeClr val="tx1"/>
                </a:solidFill>
              </a:defRPr>
            </a:lvl1pPr>
          </a:lstStyle>
          <a:p>
            <a:r>
              <a:rPr lang="en-US" dirty="0"/>
              <a:t>Click icon to </a:t>
            </a:r>
            <a:r>
              <a:rPr lang="en-US"/>
              <a:t>add picture</a:t>
            </a:r>
            <a:endParaRPr lang="en-US" dirty="0"/>
          </a:p>
        </p:txBody>
      </p:sp>
      <p:sp>
        <p:nvSpPr>
          <p:cNvPr id="22" name="Content Placeholder 2">
            <a:extLst>
              <a:ext uri="{FF2B5EF4-FFF2-40B4-BE49-F238E27FC236}">
                <a16:creationId xmlns:a16="http://schemas.microsoft.com/office/drawing/2014/main" id="{03FACB3F-AB86-4B7D-B7A9-A46D5148D29E}"/>
              </a:ext>
            </a:extLst>
          </p:cNvPr>
          <p:cNvSpPr>
            <a:spLocks noGrp="1"/>
          </p:cNvSpPr>
          <p:nvPr>
            <p:ph sz="quarter" idx="18"/>
          </p:nvPr>
        </p:nvSpPr>
        <p:spPr>
          <a:xfrm>
            <a:off x="457200" y="4419600"/>
            <a:ext cx="2560638" cy="1691640"/>
          </a:xfrm>
        </p:spPr>
        <p:txBody>
          <a:bodyPr/>
          <a:lstStyle>
            <a:lvl1pPr>
              <a:spcAft>
                <a:spcPts val="300"/>
              </a:spcAft>
              <a:defRPr sz="10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3">
            <a:extLst>
              <a:ext uri="{FF2B5EF4-FFF2-40B4-BE49-F238E27FC236}">
                <a16:creationId xmlns:a16="http://schemas.microsoft.com/office/drawing/2014/main" id="{205E20A0-493B-427C-A2FF-21CBC39A1DCD}"/>
              </a:ext>
            </a:extLst>
          </p:cNvPr>
          <p:cNvSpPr>
            <a:spLocks noGrp="1"/>
          </p:cNvSpPr>
          <p:nvPr>
            <p:ph sz="quarter" idx="19"/>
          </p:nvPr>
        </p:nvSpPr>
        <p:spPr>
          <a:xfrm>
            <a:off x="3292475" y="4419600"/>
            <a:ext cx="2560638" cy="1691640"/>
          </a:xfrm>
        </p:spPr>
        <p:txBody>
          <a:bodyPr/>
          <a:lstStyle>
            <a:lvl1pPr>
              <a:spcAft>
                <a:spcPts val="300"/>
              </a:spcAft>
              <a:defRPr sz="10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4">
            <a:extLst>
              <a:ext uri="{FF2B5EF4-FFF2-40B4-BE49-F238E27FC236}">
                <a16:creationId xmlns:a16="http://schemas.microsoft.com/office/drawing/2014/main" id="{0550DD1F-7696-4A50-B37C-BAC6E7BDB0BA}"/>
              </a:ext>
            </a:extLst>
          </p:cNvPr>
          <p:cNvSpPr>
            <a:spLocks noGrp="1"/>
          </p:cNvSpPr>
          <p:nvPr>
            <p:ph sz="quarter" idx="20"/>
          </p:nvPr>
        </p:nvSpPr>
        <p:spPr>
          <a:xfrm>
            <a:off x="6126162" y="4412202"/>
            <a:ext cx="2560638" cy="1691640"/>
          </a:xfrm>
        </p:spPr>
        <p:txBody>
          <a:bodyPr/>
          <a:lstStyle>
            <a:lvl1pPr>
              <a:spcAft>
                <a:spcPts val="300"/>
              </a:spcAft>
              <a:defRPr sz="10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Footer">
            <a:extLst>
              <a:ext uri="{FF2B5EF4-FFF2-40B4-BE49-F238E27FC236}">
                <a16:creationId xmlns:a16="http://schemas.microsoft.com/office/drawing/2014/main" id="{E1911BD8-89CC-48F3-AB7A-71705076B231}"/>
              </a:ext>
            </a:extLst>
          </p:cNvPr>
          <p:cNvSpPr>
            <a:spLocks noGrp="1"/>
          </p:cNvSpPr>
          <p:nvPr>
            <p:ph type="ftr" sz="quarter" idx="14"/>
          </p:nvPr>
        </p:nvSpPr>
        <p:spPr>
          <a:xfrm>
            <a:off x="455295" y="6355080"/>
            <a:ext cx="3981768" cy="137160"/>
          </a:xfrm>
        </p:spPr>
        <p:txBody>
          <a:bodyPr/>
          <a:lstStyle/>
          <a:p>
            <a:pPr algn="l"/>
            <a:r>
              <a:rPr lang="en-US"/>
              <a:t>FICCI Awards</a:t>
            </a:r>
            <a:endParaRPr lang="en-US" dirty="0"/>
          </a:p>
        </p:txBody>
      </p:sp>
      <p:sp>
        <p:nvSpPr>
          <p:cNvPr id="26" name="Date">
            <a:extLst>
              <a:ext uri="{FF2B5EF4-FFF2-40B4-BE49-F238E27FC236}">
                <a16:creationId xmlns:a16="http://schemas.microsoft.com/office/drawing/2014/main" id="{051ED5CF-A94C-4106-9569-EF877AEFACAB}"/>
              </a:ext>
            </a:extLst>
          </p:cNvPr>
          <p:cNvSpPr>
            <a:spLocks noGrp="1"/>
          </p:cNvSpPr>
          <p:nvPr>
            <p:ph type="dt" sz="half" idx="12"/>
          </p:nvPr>
        </p:nvSpPr>
        <p:spPr>
          <a:xfrm>
            <a:off x="7406640" y="6355080"/>
            <a:ext cx="1280160" cy="137160"/>
          </a:xfrm>
        </p:spPr>
        <p:txBody>
          <a:bodyPr/>
          <a:lstStyle/>
          <a:p>
            <a:r>
              <a:rPr lang="en-US" dirty="0"/>
              <a:t>August 2022</a:t>
            </a:r>
          </a:p>
        </p:txBody>
      </p:sp>
      <p:sp>
        <p:nvSpPr>
          <p:cNvPr id="27" name="Slide Number">
            <a:extLst>
              <a:ext uri="{FF2B5EF4-FFF2-40B4-BE49-F238E27FC236}">
                <a16:creationId xmlns:a16="http://schemas.microsoft.com/office/drawing/2014/main" id="{604C89A1-F850-4014-A909-33C44FAE1820}"/>
              </a:ext>
            </a:extLst>
          </p:cNvPr>
          <p:cNvSpPr>
            <a:spLocks noGrp="1"/>
          </p:cNvSpPr>
          <p:nvPr>
            <p:ph type="sldNum" sz="quarter" idx="11"/>
          </p:nvPr>
        </p:nvSpPr>
        <p:spPr>
          <a:xfrm>
            <a:off x="7406640" y="6492240"/>
            <a:ext cx="1280160" cy="137160"/>
          </a:xfrm>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1127466074"/>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Presentation Title">
            <a:extLst>
              <a:ext uri="{FF2B5EF4-FFF2-40B4-BE49-F238E27FC236}">
                <a16:creationId xmlns:a16="http://schemas.microsoft.com/office/drawing/2014/main" id="{27200510-6B72-624A-A0B0-026CD1676CF0}"/>
              </a:ext>
            </a:extLst>
          </p:cNvPr>
          <p:cNvSpPr>
            <a:spLocks noGrp="1"/>
          </p:cNvSpPr>
          <p:nvPr>
            <p:ph type="title" hasCustomPrompt="1"/>
          </p:nvPr>
        </p:nvSpPr>
        <p:spPr/>
        <p:txBody>
          <a:bodyPr/>
          <a:lstStyle>
            <a:lvl1pPr>
              <a:defRPr/>
            </a:lvl1pPr>
          </a:lstStyle>
          <a:p>
            <a:r>
              <a:rPr lang="en-US"/>
              <a:t>[Slide title]</a:t>
            </a:r>
            <a:endParaRPr lang="en-US" dirty="0"/>
          </a:p>
        </p:txBody>
      </p:sp>
      <p:sp>
        <p:nvSpPr>
          <p:cNvPr id="3" name="Content Placeholder 2"/>
          <p:cNvSpPr>
            <a:spLocks noGrp="1"/>
          </p:cNvSpPr>
          <p:nvPr>
            <p:ph idx="1"/>
          </p:nvPr>
        </p:nvSpPr>
        <p:spPr>
          <a:xfrm>
            <a:off x="457200" y="2103438"/>
            <a:ext cx="8229600" cy="4068762"/>
          </a:xfrm>
        </p:spPr>
        <p:txBody>
          <a:bodyPr/>
          <a:lstStyle>
            <a:lvl1pPr marL="547688" indent="-547688">
              <a:lnSpc>
                <a:spcPct val="90000"/>
              </a:lnSpc>
              <a:spcBef>
                <a:spcPts val="0"/>
              </a:spcBef>
              <a:spcAft>
                <a:spcPts val="450"/>
              </a:spcAft>
              <a:buClr>
                <a:schemeClr val="accent1"/>
              </a:buClr>
              <a:buFont typeface="+mj-lt"/>
              <a:buAutoNum type="arabicPeriod"/>
              <a:tabLst>
                <a:tab pos="8170863" algn="r"/>
              </a:tabLst>
              <a:defRPr sz="2000" b="0">
                <a:solidFill>
                  <a:schemeClr val="tx1"/>
                </a:solidFill>
              </a:defRPr>
            </a:lvl1pPr>
            <a:lvl2pPr marL="547688" indent="0">
              <a:buClr>
                <a:schemeClr val="accent4"/>
              </a:buClr>
              <a:buFont typeface="+mj-lt"/>
              <a:buNone/>
              <a:tabLst>
                <a:tab pos="8170863" algn="r"/>
              </a:tabLst>
              <a:defRPr sz="1400"/>
            </a:lvl2pPr>
            <a:lvl3pPr marL="730250" indent="-182563">
              <a:lnSpc>
                <a:spcPct val="100000"/>
              </a:lnSpc>
              <a:tabLst>
                <a:tab pos="8170863" algn="r"/>
              </a:tabLst>
              <a:defRPr sz="1400"/>
            </a:lvl3pPr>
            <a:lvl4pPr marL="914400" indent="-182563">
              <a:lnSpc>
                <a:spcPct val="100000"/>
              </a:lnSpc>
              <a:tabLst>
                <a:tab pos="8170863" algn="r"/>
              </a:tabLst>
              <a:defRPr sz="1400"/>
            </a:lvl4pPr>
            <a:lvl5pPr marL="1096963" indent="-182563">
              <a:lnSpc>
                <a:spcPct val="100000"/>
              </a:lnSpc>
              <a:tabLst>
                <a:tab pos="8170863" algn="r"/>
              </a:tabLst>
              <a:defRPr sz="1400"/>
            </a:lvl5pPr>
            <a:lvl6pPr marL="1279525" indent="-182563">
              <a:lnSpc>
                <a:spcPct val="100000"/>
              </a:lnSpc>
              <a:tabLst>
                <a:tab pos="8170863" algn="r"/>
              </a:tabLst>
              <a:defRPr sz="1400"/>
            </a:lvl6pPr>
            <a:lvl7pPr marL="1462088" indent="-182563">
              <a:lnSpc>
                <a:spcPct val="100000"/>
              </a:lnSpc>
              <a:tabLst>
                <a:tab pos="8170863" algn="r"/>
              </a:tabLst>
              <a:defRPr sz="1400"/>
            </a:lvl7pPr>
            <a:lvl8pPr marL="1644650" indent="-182563">
              <a:lnSpc>
                <a:spcPct val="100000"/>
              </a:lnSpc>
              <a:tabLst>
                <a:tab pos="8170863" algn="r"/>
              </a:tabLst>
              <a:defRPr sz="1400"/>
            </a:lvl8pPr>
            <a:lvl9pPr marL="1828800" indent="-182563">
              <a:lnSpc>
                <a:spcPct val="100000"/>
              </a:lnSpc>
              <a:tabLst>
                <a:tab pos="8170863" algn="r"/>
              </a:tabLst>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5" name="Footer">
            <a:extLst>
              <a:ext uri="{FF2B5EF4-FFF2-40B4-BE49-F238E27FC236}">
                <a16:creationId xmlns:a16="http://schemas.microsoft.com/office/drawing/2014/main" id="{CBB5EE8C-5641-7446-A666-D6661816F231}"/>
              </a:ext>
            </a:extLst>
          </p:cNvPr>
          <p:cNvSpPr>
            <a:spLocks noGrp="1"/>
          </p:cNvSpPr>
          <p:nvPr>
            <p:ph type="ftr" sz="quarter" idx="13"/>
          </p:nvPr>
        </p:nvSpPr>
        <p:spPr/>
        <p:txBody>
          <a:bodyPr/>
          <a:lstStyle/>
          <a:p>
            <a:pPr algn="l"/>
            <a:r>
              <a:rPr lang="en-US"/>
              <a:t>FICCI Awards</a:t>
            </a:r>
            <a:endParaRPr lang="en-US" dirty="0"/>
          </a:p>
        </p:txBody>
      </p:sp>
      <p:sp>
        <p:nvSpPr>
          <p:cNvPr id="2" name="Date">
            <a:extLst>
              <a:ext uri="{FF2B5EF4-FFF2-40B4-BE49-F238E27FC236}">
                <a16:creationId xmlns:a16="http://schemas.microsoft.com/office/drawing/2014/main" id="{05FEE32E-1FF0-EC4F-8BCD-AD139AB29994}"/>
              </a:ext>
            </a:extLst>
          </p:cNvPr>
          <p:cNvSpPr>
            <a:spLocks noGrp="1"/>
          </p:cNvSpPr>
          <p:nvPr>
            <p:ph type="dt" sz="half" idx="12"/>
          </p:nvPr>
        </p:nvSpPr>
        <p:spPr/>
        <p:txBody>
          <a:bodyPr/>
          <a:lstStyle/>
          <a:p>
            <a:r>
              <a:rPr lang="en-US" dirty="0"/>
              <a:t>August 2022</a:t>
            </a:r>
          </a:p>
        </p:txBody>
      </p:sp>
      <p:sp>
        <p:nvSpPr>
          <p:cNvPr id="6" name="Slide Number">
            <a:extLst>
              <a:ext uri="{FF2B5EF4-FFF2-40B4-BE49-F238E27FC236}">
                <a16:creationId xmlns:a16="http://schemas.microsoft.com/office/drawing/2014/main" id="{7092926E-C7A2-1946-B74B-5EC49D3EAE3C}"/>
              </a:ext>
            </a:extLst>
          </p:cNvPr>
          <p:cNvSpPr>
            <a:spLocks noGrp="1"/>
          </p:cNvSpPr>
          <p:nvPr>
            <p:ph type="sldNum" sz="quarter" idx="11"/>
          </p:nvPr>
        </p:nvSpPr>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2123520662"/>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Text Boxes for Icons">
    <p:spTree>
      <p:nvGrpSpPr>
        <p:cNvPr id="1" name=""/>
        <p:cNvGrpSpPr/>
        <p:nvPr/>
      </p:nvGrpSpPr>
      <p:grpSpPr>
        <a:xfrm>
          <a:off x="0" y="0"/>
          <a:ext cx="0" cy="0"/>
          <a:chOff x="0" y="0"/>
          <a:chExt cx="0" cy="0"/>
        </a:xfrm>
      </p:grpSpPr>
      <p:sp>
        <p:nvSpPr>
          <p:cNvPr id="10" name="Presentation Title">
            <a:extLst>
              <a:ext uri="{FF2B5EF4-FFF2-40B4-BE49-F238E27FC236}">
                <a16:creationId xmlns:a16="http://schemas.microsoft.com/office/drawing/2014/main" id="{351D6DDE-03AD-456E-B7D1-35C6D008965C}"/>
              </a:ext>
            </a:extLst>
          </p:cNvPr>
          <p:cNvSpPr>
            <a:spLocks noGrp="1"/>
          </p:cNvSpPr>
          <p:nvPr>
            <p:ph type="title" hasCustomPrompt="1"/>
          </p:nvPr>
        </p:nvSpPr>
        <p:spPr>
          <a:xfrm>
            <a:off x="457200" y="457200"/>
            <a:ext cx="8229600" cy="1371600"/>
          </a:xfrm>
        </p:spPr>
        <p:txBody>
          <a:bodyPr/>
          <a:lstStyle>
            <a:lvl1pPr>
              <a:defRPr/>
            </a:lvl1pPr>
          </a:lstStyle>
          <a:p>
            <a:r>
              <a:rPr lang="en-US"/>
              <a:t>[Slide title]</a:t>
            </a:r>
            <a:endParaRPr lang="en-US" dirty="0"/>
          </a:p>
        </p:txBody>
      </p:sp>
      <p:sp>
        <p:nvSpPr>
          <p:cNvPr id="9" name="Content Placeholder 2">
            <a:extLst>
              <a:ext uri="{FF2B5EF4-FFF2-40B4-BE49-F238E27FC236}">
                <a16:creationId xmlns:a16="http://schemas.microsoft.com/office/drawing/2014/main" id="{36BED283-59AE-4528-BF2B-2798E5878162}"/>
              </a:ext>
            </a:extLst>
          </p:cNvPr>
          <p:cNvSpPr>
            <a:spLocks noGrp="1"/>
          </p:cNvSpPr>
          <p:nvPr>
            <p:ph sz="quarter" idx="22"/>
          </p:nvPr>
        </p:nvSpPr>
        <p:spPr>
          <a:xfrm>
            <a:off x="457200" y="3429000"/>
            <a:ext cx="1847088" cy="2743200"/>
          </a:xfrm>
        </p:spPr>
        <p:txBody>
          <a:bodyPr/>
          <a:lstStyle>
            <a:lvl1pPr>
              <a:spcAft>
                <a:spcPts val="300"/>
              </a:spcAft>
              <a:defRPr sz="10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a:extLst>
              <a:ext uri="{FF2B5EF4-FFF2-40B4-BE49-F238E27FC236}">
                <a16:creationId xmlns:a16="http://schemas.microsoft.com/office/drawing/2014/main" id="{28B2B970-1EC8-499E-AFC9-9AD537D939E8}"/>
              </a:ext>
            </a:extLst>
          </p:cNvPr>
          <p:cNvSpPr>
            <a:spLocks noGrp="1"/>
          </p:cNvSpPr>
          <p:nvPr>
            <p:ph sz="quarter" idx="23"/>
          </p:nvPr>
        </p:nvSpPr>
        <p:spPr>
          <a:xfrm>
            <a:off x="2584704" y="3429000"/>
            <a:ext cx="1847088" cy="2743200"/>
          </a:xfrm>
        </p:spPr>
        <p:txBody>
          <a:bodyPr/>
          <a:lstStyle>
            <a:lvl1pPr>
              <a:spcAft>
                <a:spcPts val="300"/>
              </a:spcAft>
              <a:defRPr sz="10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4">
            <a:extLst>
              <a:ext uri="{FF2B5EF4-FFF2-40B4-BE49-F238E27FC236}">
                <a16:creationId xmlns:a16="http://schemas.microsoft.com/office/drawing/2014/main" id="{BE2CE0B8-A213-4E60-A87E-B7C10AB0A1E9}"/>
              </a:ext>
            </a:extLst>
          </p:cNvPr>
          <p:cNvSpPr>
            <a:spLocks noGrp="1"/>
          </p:cNvSpPr>
          <p:nvPr>
            <p:ph sz="quarter" idx="24"/>
          </p:nvPr>
        </p:nvSpPr>
        <p:spPr>
          <a:xfrm>
            <a:off x="4712208" y="3429000"/>
            <a:ext cx="1847088" cy="2743200"/>
          </a:xfrm>
        </p:spPr>
        <p:txBody>
          <a:bodyPr/>
          <a:lstStyle>
            <a:lvl1pPr>
              <a:spcAft>
                <a:spcPts val="300"/>
              </a:spcAft>
              <a:defRPr sz="10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5">
            <a:extLst>
              <a:ext uri="{FF2B5EF4-FFF2-40B4-BE49-F238E27FC236}">
                <a16:creationId xmlns:a16="http://schemas.microsoft.com/office/drawing/2014/main" id="{5E40E03C-366B-4EBE-AEBC-AE0CEEF2B529}"/>
              </a:ext>
            </a:extLst>
          </p:cNvPr>
          <p:cNvSpPr>
            <a:spLocks noGrp="1"/>
          </p:cNvSpPr>
          <p:nvPr>
            <p:ph sz="quarter" idx="25"/>
          </p:nvPr>
        </p:nvSpPr>
        <p:spPr>
          <a:xfrm>
            <a:off x="6839712" y="3429000"/>
            <a:ext cx="1847088" cy="2743200"/>
          </a:xfrm>
        </p:spPr>
        <p:txBody>
          <a:bodyPr/>
          <a:lstStyle>
            <a:lvl1pPr>
              <a:spcAft>
                <a:spcPts val="300"/>
              </a:spcAft>
              <a:defRPr sz="10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a:extLst>
              <a:ext uri="{FF2B5EF4-FFF2-40B4-BE49-F238E27FC236}">
                <a16:creationId xmlns:a16="http://schemas.microsoft.com/office/drawing/2014/main" id="{7F5C1396-FAA4-4349-B35E-FA30568DB0AF}"/>
              </a:ext>
            </a:extLst>
          </p:cNvPr>
          <p:cNvSpPr>
            <a:spLocks noGrp="1"/>
          </p:cNvSpPr>
          <p:nvPr>
            <p:ph type="ftr" sz="quarter" idx="21"/>
          </p:nvPr>
        </p:nvSpPr>
        <p:spPr>
          <a:xfrm>
            <a:off x="455295" y="6355080"/>
            <a:ext cx="3981768" cy="137160"/>
          </a:xfrm>
        </p:spPr>
        <p:txBody>
          <a:bodyPr/>
          <a:lstStyle/>
          <a:p>
            <a:pPr algn="l"/>
            <a:r>
              <a:rPr lang="en-US"/>
              <a:t>FICCI Awards</a:t>
            </a:r>
            <a:endParaRPr lang="en-US" dirty="0"/>
          </a:p>
        </p:txBody>
      </p:sp>
      <p:sp>
        <p:nvSpPr>
          <p:cNvPr id="12" name="Date">
            <a:extLst>
              <a:ext uri="{FF2B5EF4-FFF2-40B4-BE49-F238E27FC236}">
                <a16:creationId xmlns:a16="http://schemas.microsoft.com/office/drawing/2014/main" id="{1EB689CD-028B-4D2D-BFFB-2C54D82A3C77}"/>
              </a:ext>
            </a:extLst>
          </p:cNvPr>
          <p:cNvSpPr>
            <a:spLocks noGrp="1"/>
          </p:cNvSpPr>
          <p:nvPr>
            <p:ph type="dt" sz="half" idx="12"/>
          </p:nvPr>
        </p:nvSpPr>
        <p:spPr>
          <a:xfrm>
            <a:off x="7406640" y="6355080"/>
            <a:ext cx="1280160" cy="137160"/>
          </a:xfrm>
        </p:spPr>
        <p:txBody>
          <a:bodyPr/>
          <a:lstStyle/>
          <a:p>
            <a:r>
              <a:rPr lang="en-US" dirty="0"/>
              <a:t>August 2022</a:t>
            </a:r>
          </a:p>
        </p:txBody>
      </p:sp>
      <p:sp>
        <p:nvSpPr>
          <p:cNvPr id="14" name="Slide Number">
            <a:extLst>
              <a:ext uri="{FF2B5EF4-FFF2-40B4-BE49-F238E27FC236}">
                <a16:creationId xmlns:a16="http://schemas.microsoft.com/office/drawing/2014/main" id="{05FFBA2E-E52C-4466-9A7E-C09F3B76094F}"/>
              </a:ext>
            </a:extLst>
          </p:cNvPr>
          <p:cNvSpPr>
            <a:spLocks noGrp="1"/>
          </p:cNvSpPr>
          <p:nvPr>
            <p:ph type="sldNum" sz="quarter" idx="11"/>
          </p:nvPr>
        </p:nvSpPr>
        <p:spPr>
          <a:xfrm>
            <a:off x="7406640" y="6492240"/>
            <a:ext cx="1280160" cy="137160"/>
          </a:xfrm>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159377084"/>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Text Boxes for Icons - Subtitle">
    <p:spTree>
      <p:nvGrpSpPr>
        <p:cNvPr id="1" name=""/>
        <p:cNvGrpSpPr/>
        <p:nvPr/>
      </p:nvGrpSpPr>
      <p:grpSpPr>
        <a:xfrm>
          <a:off x="0" y="0"/>
          <a:ext cx="0" cy="0"/>
          <a:chOff x="0" y="0"/>
          <a:chExt cx="0" cy="0"/>
        </a:xfrm>
      </p:grpSpPr>
      <p:sp>
        <p:nvSpPr>
          <p:cNvPr id="11" name="Presentation Title">
            <a:extLst>
              <a:ext uri="{FF2B5EF4-FFF2-40B4-BE49-F238E27FC236}">
                <a16:creationId xmlns:a16="http://schemas.microsoft.com/office/drawing/2014/main" id="{764FF162-BFFC-4646-99CF-A573C4A96E8F}"/>
              </a:ext>
            </a:extLst>
          </p:cNvPr>
          <p:cNvSpPr>
            <a:spLocks noGrp="1"/>
          </p:cNvSpPr>
          <p:nvPr>
            <p:ph type="title" hasCustomPrompt="1"/>
          </p:nvPr>
        </p:nvSpPr>
        <p:spPr>
          <a:xfrm>
            <a:off x="457200" y="457200"/>
            <a:ext cx="8229600" cy="457200"/>
          </a:xfrm>
        </p:spPr>
        <p:txBody>
          <a:bodyPr/>
          <a:lstStyle>
            <a:lvl1pPr>
              <a:defRPr/>
            </a:lvl1pPr>
          </a:lstStyle>
          <a:p>
            <a:r>
              <a:rPr lang="en-US"/>
              <a:t>[Slide title]</a:t>
            </a:r>
            <a:endParaRPr lang="en-US" dirty="0"/>
          </a:p>
        </p:txBody>
      </p:sp>
      <p:sp>
        <p:nvSpPr>
          <p:cNvPr id="10" name="Subtitle">
            <a:extLst>
              <a:ext uri="{FF2B5EF4-FFF2-40B4-BE49-F238E27FC236}">
                <a16:creationId xmlns:a16="http://schemas.microsoft.com/office/drawing/2014/main" id="{3245F15E-AE15-FB42-8437-8AFF26EC5782}"/>
              </a:ext>
            </a:extLst>
          </p:cNvPr>
          <p:cNvSpPr>
            <a:spLocks noGrp="1"/>
          </p:cNvSpPr>
          <p:nvPr>
            <p:ph type="subTitle" idx="23" hasCustomPrompt="1"/>
          </p:nvPr>
        </p:nvSpPr>
        <p:spPr>
          <a:xfrm>
            <a:off x="457199"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a:t>[Optional slide subtitle]</a:t>
            </a:r>
            <a:endParaRPr lang="en-US" dirty="0"/>
          </a:p>
        </p:txBody>
      </p:sp>
      <p:sp>
        <p:nvSpPr>
          <p:cNvPr id="12" name="Content Placeholder 2">
            <a:extLst>
              <a:ext uri="{FF2B5EF4-FFF2-40B4-BE49-F238E27FC236}">
                <a16:creationId xmlns:a16="http://schemas.microsoft.com/office/drawing/2014/main" id="{A0E1A145-9BD5-4E7C-A52E-8CFA0FB2AF01}"/>
              </a:ext>
            </a:extLst>
          </p:cNvPr>
          <p:cNvSpPr>
            <a:spLocks noGrp="1"/>
          </p:cNvSpPr>
          <p:nvPr>
            <p:ph sz="quarter" idx="22"/>
          </p:nvPr>
        </p:nvSpPr>
        <p:spPr>
          <a:xfrm>
            <a:off x="457200" y="3429000"/>
            <a:ext cx="1847088" cy="2743200"/>
          </a:xfrm>
        </p:spPr>
        <p:txBody>
          <a:bodyPr/>
          <a:lstStyle>
            <a:lvl1pPr>
              <a:spcAft>
                <a:spcPts val="300"/>
              </a:spcAft>
              <a:defRPr sz="10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a:extLst>
              <a:ext uri="{FF2B5EF4-FFF2-40B4-BE49-F238E27FC236}">
                <a16:creationId xmlns:a16="http://schemas.microsoft.com/office/drawing/2014/main" id="{6FBAC98C-D7E1-403B-9320-453381BDB0A0}"/>
              </a:ext>
            </a:extLst>
          </p:cNvPr>
          <p:cNvSpPr>
            <a:spLocks noGrp="1"/>
          </p:cNvSpPr>
          <p:nvPr>
            <p:ph sz="quarter" idx="24"/>
          </p:nvPr>
        </p:nvSpPr>
        <p:spPr>
          <a:xfrm>
            <a:off x="2584704" y="3429000"/>
            <a:ext cx="1847088" cy="2743200"/>
          </a:xfrm>
        </p:spPr>
        <p:txBody>
          <a:bodyPr/>
          <a:lstStyle>
            <a:lvl1pPr>
              <a:spcAft>
                <a:spcPts val="300"/>
              </a:spcAft>
              <a:defRPr sz="10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a:extLst>
              <a:ext uri="{FF2B5EF4-FFF2-40B4-BE49-F238E27FC236}">
                <a16:creationId xmlns:a16="http://schemas.microsoft.com/office/drawing/2014/main" id="{DF4A4FE3-38E6-4019-8457-A45BE4A72BA6}"/>
              </a:ext>
            </a:extLst>
          </p:cNvPr>
          <p:cNvSpPr>
            <a:spLocks noGrp="1"/>
          </p:cNvSpPr>
          <p:nvPr>
            <p:ph sz="quarter" idx="25"/>
          </p:nvPr>
        </p:nvSpPr>
        <p:spPr>
          <a:xfrm>
            <a:off x="4712208" y="3429000"/>
            <a:ext cx="1847088" cy="2743200"/>
          </a:xfrm>
        </p:spPr>
        <p:txBody>
          <a:bodyPr/>
          <a:lstStyle>
            <a:lvl1pPr>
              <a:spcAft>
                <a:spcPts val="300"/>
              </a:spcAft>
              <a:defRPr sz="10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a:extLst>
              <a:ext uri="{FF2B5EF4-FFF2-40B4-BE49-F238E27FC236}">
                <a16:creationId xmlns:a16="http://schemas.microsoft.com/office/drawing/2014/main" id="{5867BB76-A415-4953-9D41-06AE384D171F}"/>
              </a:ext>
            </a:extLst>
          </p:cNvPr>
          <p:cNvSpPr>
            <a:spLocks noGrp="1"/>
          </p:cNvSpPr>
          <p:nvPr>
            <p:ph sz="quarter" idx="26"/>
          </p:nvPr>
        </p:nvSpPr>
        <p:spPr>
          <a:xfrm>
            <a:off x="6839712" y="3429000"/>
            <a:ext cx="1847088" cy="2743200"/>
          </a:xfrm>
        </p:spPr>
        <p:txBody>
          <a:bodyPr/>
          <a:lstStyle>
            <a:lvl1pPr>
              <a:spcAft>
                <a:spcPts val="300"/>
              </a:spcAft>
              <a:defRPr sz="10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Footer">
            <a:extLst>
              <a:ext uri="{FF2B5EF4-FFF2-40B4-BE49-F238E27FC236}">
                <a16:creationId xmlns:a16="http://schemas.microsoft.com/office/drawing/2014/main" id="{C360EA58-2616-400C-8B81-EC44A09BDB63}"/>
              </a:ext>
            </a:extLst>
          </p:cNvPr>
          <p:cNvSpPr>
            <a:spLocks noGrp="1"/>
          </p:cNvSpPr>
          <p:nvPr>
            <p:ph type="ftr" sz="quarter" idx="21"/>
          </p:nvPr>
        </p:nvSpPr>
        <p:spPr>
          <a:xfrm>
            <a:off x="455295" y="6355080"/>
            <a:ext cx="3981768" cy="137160"/>
          </a:xfrm>
        </p:spPr>
        <p:txBody>
          <a:bodyPr/>
          <a:lstStyle/>
          <a:p>
            <a:pPr algn="l"/>
            <a:r>
              <a:rPr lang="en-US"/>
              <a:t>FICCI Awards</a:t>
            </a:r>
            <a:endParaRPr lang="en-US" dirty="0"/>
          </a:p>
        </p:txBody>
      </p:sp>
      <p:sp>
        <p:nvSpPr>
          <p:cNvPr id="21" name="Date">
            <a:extLst>
              <a:ext uri="{FF2B5EF4-FFF2-40B4-BE49-F238E27FC236}">
                <a16:creationId xmlns:a16="http://schemas.microsoft.com/office/drawing/2014/main" id="{86C9576A-AAFE-4BEA-ADD2-32F7B54AD162}"/>
              </a:ext>
            </a:extLst>
          </p:cNvPr>
          <p:cNvSpPr>
            <a:spLocks noGrp="1"/>
          </p:cNvSpPr>
          <p:nvPr>
            <p:ph type="dt" sz="half" idx="12"/>
          </p:nvPr>
        </p:nvSpPr>
        <p:spPr>
          <a:xfrm>
            <a:off x="7406640" y="6355080"/>
            <a:ext cx="1280160" cy="137160"/>
          </a:xfrm>
        </p:spPr>
        <p:txBody>
          <a:bodyPr/>
          <a:lstStyle/>
          <a:p>
            <a:r>
              <a:rPr lang="en-US" dirty="0"/>
              <a:t>August 2022</a:t>
            </a:r>
          </a:p>
        </p:txBody>
      </p:sp>
      <p:sp>
        <p:nvSpPr>
          <p:cNvPr id="22" name="Slide Number">
            <a:extLst>
              <a:ext uri="{FF2B5EF4-FFF2-40B4-BE49-F238E27FC236}">
                <a16:creationId xmlns:a16="http://schemas.microsoft.com/office/drawing/2014/main" id="{CAA45EF2-328E-4109-B7D7-90305AB5D4BA}"/>
              </a:ext>
            </a:extLst>
          </p:cNvPr>
          <p:cNvSpPr>
            <a:spLocks noGrp="1"/>
          </p:cNvSpPr>
          <p:nvPr>
            <p:ph type="sldNum" sz="quarter" idx="11"/>
          </p:nvPr>
        </p:nvSpPr>
        <p:spPr>
          <a:xfrm>
            <a:off x="7406640" y="6492240"/>
            <a:ext cx="1280160" cy="137160"/>
          </a:xfrm>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726970495"/>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Team Images">
    <p:spTree>
      <p:nvGrpSpPr>
        <p:cNvPr id="1" name=""/>
        <p:cNvGrpSpPr/>
        <p:nvPr/>
      </p:nvGrpSpPr>
      <p:grpSpPr>
        <a:xfrm>
          <a:off x="0" y="0"/>
          <a:ext cx="0" cy="0"/>
          <a:chOff x="0" y="0"/>
          <a:chExt cx="0" cy="0"/>
        </a:xfrm>
      </p:grpSpPr>
      <p:sp>
        <p:nvSpPr>
          <p:cNvPr id="20" name="Presentation Title">
            <a:extLst>
              <a:ext uri="{FF2B5EF4-FFF2-40B4-BE49-F238E27FC236}">
                <a16:creationId xmlns:a16="http://schemas.microsoft.com/office/drawing/2014/main" id="{D1FC0C54-91C1-4856-AF6C-1B0E52DF612C}"/>
              </a:ext>
            </a:extLst>
          </p:cNvPr>
          <p:cNvSpPr>
            <a:spLocks noGrp="1"/>
          </p:cNvSpPr>
          <p:nvPr>
            <p:ph type="title" hasCustomPrompt="1"/>
          </p:nvPr>
        </p:nvSpPr>
        <p:spPr>
          <a:xfrm>
            <a:off x="457200" y="457200"/>
            <a:ext cx="8229600" cy="1371600"/>
          </a:xfrm>
        </p:spPr>
        <p:txBody>
          <a:bodyPr/>
          <a:lstStyle>
            <a:lvl1pPr>
              <a:defRPr/>
            </a:lvl1pPr>
          </a:lstStyle>
          <a:p>
            <a:r>
              <a:rPr lang="en-US"/>
              <a:t>[Slide title]</a:t>
            </a:r>
            <a:endParaRPr lang="en-US" dirty="0"/>
          </a:p>
        </p:txBody>
      </p:sp>
      <p:sp>
        <p:nvSpPr>
          <p:cNvPr id="10" name="Picture Placeholder 2"/>
          <p:cNvSpPr>
            <a:spLocks noGrp="1" noChangeAspect="1"/>
          </p:cNvSpPr>
          <p:nvPr>
            <p:ph type="pic" sz="quarter" idx="13"/>
          </p:nvPr>
        </p:nvSpPr>
        <p:spPr>
          <a:xfrm>
            <a:off x="457200" y="2103120"/>
            <a:ext cx="1325880" cy="1325880"/>
          </a:xfrm>
          <a:solidFill>
            <a:srgbClr val="DEDEDE"/>
          </a:solidFill>
        </p:spPr>
        <p:txBody>
          <a:bodyPr anchor="ctr" anchorCtr="0"/>
          <a:lstStyle>
            <a:lvl1pPr algn="ctr">
              <a:defRPr sz="1000" b="0">
                <a:solidFill>
                  <a:schemeClr val="tx1"/>
                </a:solidFill>
              </a:defRPr>
            </a:lvl1pPr>
          </a:lstStyle>
          <a:p>
            <a:r>
              <a:rPr lang="en-US" dirty="0"/>
              <a:t>Click icon to </a:t>
            </a:r>
            <a:r>
              <a:rPr lang="en-US"/>
              <a:t>add picture</a:t>
            </a:r>
            <a:endParaRPr lang="en-US" dirty="0"/>
          </a:p>
        </p:txBody>
      </p:sp>
      <p:sp>
        <p:nvSpPr>
          <p:cNvPr id="16" name="Picture Placeholder 3"/>
          <p:cNvSpPr>
            <a:spLocks noGrp="1" noChangeAspect="1"/>
          </p:cNvSpPr>
          <p:nvPr>
            <p:ph type="pic" sz="quarter" idx="15"/>
          </p:nvPr>
        </p:nvSpPr>
        <p:spPr>
          <a:xfrm>
            <a:off x="2584704" y="2103120"/>
            <a:ext cx="1325880" cy="1325880"/>
          </a:xfrm>
          <a:solidFill>
            <a:srgbClr val="DEDEDE"/>
          </a:solidFill>
        </p:spPr>
        <p:txBody>
          <a:bodyPr anchor="ctr" anchorCtr="0"/>
          <a:lstStyle>
            <a:lvl1pPr algn="ctr">
              <a:defRPr sz="1000" b="0">
                <a:solidFill>
                  <a:schemeClr val="tx1"/>
                </a:solidFill>
              </a:defRPr>
            </a:lvl1pPr>
          </a:lstStyle>
          <a:p>
            <a:r>
              <a:rPr lang="en-US" dirty="0"/>
              <a:t>Click icon to </a:t>
            </a:r>
            <a:r>
              <a:rPr lang="en-US"/>
              <a:t>add picture</a:t>
            </a:r>
            <a:endParaRPr lang="en-US" dirty="0"/>
          </a:p>
        </p:txBody>
      </p:sp>
      <p:sp>
        <p:nvSpPr>
          <p:cNvPr id="18" name="Picture Placeholder 4"/>
          <p:cNvSpPr>
            <a:spLocks noGrp="1" noChangeAspect="1"/>
          </p:cNvSpPr>
          <p:nvPr>
            <p:ph type="pic" sz="quarter" idx="17"/>
          </p:nvPr>
        </p:nvSpPr>
        <p:spPr>
          <a:xfrm>
            <a:off x="4712208" y="2103120"/>
            <a:ext cx="1325880" cy="1325880"/>
          </a:xfrm>
          <a:solidFill>
            <a:srgbClr val="DEDEDE"/>
          </a:solidFill>
        </p:spPr>
        <p:txBody>
          <a:bodyPr anchor="ctr" anchorCtr="0"/>
          <a:lstStyle>
            <a:lvl1pPr algn="ctr">
              <a:defRPr sz="1000" b="0">
                <a:solidFill>
                  <a:schemeClr val="tx1"/>
                </a:solidFill>
              </a:defRPr>
            </a:lvl1pPr>
          </a:lstStyle>
          <a:p>
            <a:r>
              <a:rPr lang="en-US" dirty="0"/>
              <a:t>Click icon to </a:t>
            </a:r>
            <a:r>
              <a:rPr lang="en-US"/>
              <a:t>add picture</a:t>
            </a:r>
            <a:endParaRPr lang="en-US" dirty="0"/>
          </a:p>
        </p:txBody>
      </p:sp>
      <p:sp>
        <p:nvSpPr>
          <p:cNvPr id="14" name="Picture Placeholder 5"/>
          <p:cNvSpPr>
            <a:spLocks noGrp="1" noChangeAspect="1"/>
          </p:cNvSpPr>
          <p:nvPr>
            <p:ph type="pic" sz="quarter" idx="19"/>
          </p:nvPr>
        </p:nvSpPr>
        <p:spPr>
          <a:xfrm>
            <a:off x="6839712" y="2103120"/>
            <a:ext cx="1325880" cy="1325880"/>
          </a:xfrm>
          <a:solidFill>
            <a:srgbClr val="DEDEDE"/>
          </a:solidFill>
        </p:spPr>
        <p:txBody>
          <a:bodyPr anchor="ctr" anchorCtr="0"/>
          <a:lstStyle>
            <a:lvl1pPr algn="ctr">
              <a:defRPr sz="1000" b="0">
                <a:solidFill>
                  <a:schemeClr val="tx1"/>
                </a:solidFill>
              </a:defRPr>
            </a:lvl1pPr>
          </a:lstStyle>
          <a:p>
            <a:r>
              <a:rPr lang="en-US" dirty="0"/>
              <a:t>Click icon to </a:t>
            </a:r>
            <a:r>
              <a:rPr lang="en-US"/>
              <a:t>add picture</a:t>
            </a:r>
            <a:endParaRPr lang="en-US" dirty="0"/>
          </a:p>
        </p:txBody>
      </p:sp>
      <p:sp>
        <p:nvSpPr>
          <p:cNvPr id="21" name="Content Placeholder 2">
            <a:extLst>
              <a:ext uri="{FF2B5EF4-FFF2-40B4-BE49-F238E27FC236}">
                <a16:creationId xmlns:a16="http://schemas.microsoft.com/office/drawing/2014/main" id="{BFA39531-41F0-4D59-A200-DAFC42986E1B}"/>
              </a:ext>
            </a:extLst>
          </p:cNvPr>
          <p:cNvSpPr>
            <a:spLocks noGrp="1"/>
          </p:cNvSpPr>
          <p:nvPr>
            <p:ph sz="quarter" idx="22"/>
          </p:nvPr>
        </p:nvSpPr>
        <p:spPr>
          <a:xfrm>
            <a:off x="457200" y="3657600"/>
            <a:ext cx="1847088" cy="2514600"/>
          </a:xfrm>
        </p:spPr>
        <p:txBody>
          <a:bodyPr/>
          <a:lstStyle>
            <a:lvl1pPr>
              <a:spcAft>
                <a:spcPts val="300"/>
              </a:spcAft>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a:extLst>
              <a:ext uri="{FF2B5EF4-FFF2-40B4-BE49-F238E27FC236}">
                <a16:creationId xmlns:a16="http://schemas.microsoft.com/office/drawing/2014/main" id="{08D2100F-E25D-415F-9051-DB6F9E541167}"/>
              </a:ext>
            </a:extLst>
          </p:cNvPr>
          <p:cNvSpPr>
            <a:spLocks noGrp="1"/>
          </p:cNvSpPr>
          <p:nvPr>
            <p:ph sz="quarter" idx="23"/>
          </p:nvPr>
        </p:nvSpPr>
        <p:spPr>
          <a:xfrm>
            <a:off x="2584704" y="3657600"/>
            <a:ext cx="1847088" cy="2514600"/>
          </a:xfrm>
        </p:spPr>
        <p:txBody>
          <a:bodyPr/>
          <a:lstStyle>
            <a:lvl1pPr>
              <a:spcAft>
                <a:spcPts val="300"/>
              </a:spcAft>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4">
            <a:extLst>
              <a:ext uri="{FF2B5EF4-FFF2-40B4-BE49-F238E27FC236}">
                <a16:creationId xmlns:a16="http://schemas.microsoft.com/office/drawing/2014/main" id="{B8C234DF-A396-49C0-A067-F9A35BEA88A9}"/>
              </a:ext>
            </a:extLst>
          </p:cNvPr>
          <p:cNvSpPr>
            <a:spLocks noGrp="1"/>
          </p:cNvSpPr>
          <p:nvPr>
            <p:ph sz="quarter" idx="24"/>
          </p:nvPr>
        </p:nvSpPr>
        <p:spPr>
          <a:xfrm>
            <a:off x="4712208" y="3657600"/>
            <a:ext cx="1847088" cy="2514600"/>
          </a:xfrm>
        </p:spPr>
        <p:txBody>
          <a:bodyPr/>
          <a:lstStyle>
            <a:lvl1pPr>
              <a:spcAft>
                <a:spcPts val="300"/>
              </a:spcAft>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5">
            <a:extLst>
              <a:ext uri="{FF2B5EF4-FFF2-40B4-BE49-F238E27FC236}">
                <a16:creationId xmlns:a16="http://schemas.microsoft.com/office/drawing/2014/main" id="{F584FD4B-2272-46CE-8756-97A7A7812E6E}"/>
              </a:ext>
            </a:extLst>
          </p:cNvPr>
          <p:cNvSpPr>
            <a:spLocks noGrp="1"/>
          </p:cNvSpPr>
          <p:nvPr>
            <p:ph sz="quarter" idx="25"/>
          </p:nvPr>
        </p:nvSpPr>
        <p:spPr>
          <a:xfrm>
            <a:off x="6839712" y="3657600"/>
            <a:ext cx="1847088" cy="2514600"/>
          </a:xfrm>
        </p:spPr>
        <p:txBody>
          <a:bodyPr/>
          <a:lstStyle>
            <a:lvl1pPr>
              <a:spcAft>
                <a:spcPts val="300"/>
              </a:spcAft>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Footer">
            <a:extLst>
              <a:ext uri="{FF2B5EF4-FFF2-40B4-BE49-F238E27FC236}">
                <a16:creationId xmlns:a16="http://schemas.microsoft.com/office/drawing/2014/main" id="{8683F9B1-157F-42EF-B352-0BE7F32535FB}"/>
              </a:ext>
            </a:extLst>
          </p:cNvPr>
          <p:cNvSpPr>
            <a:spLocks noGrp="1"/>
          </p:cNvSpPr>
          <p:nvPr>
            <p:ph type="ftr" sz="quarter" idx="21"/>
          </p:nvPr>
        </p:nvSpPr>
        <p:spPr>
          <a:xfrm>
            <a:off x="455295" y="6355080"/>
            <a:ext cx="3981768" cy="137160"/>
          </a:xfrm>
        </p:spPr>
        <p:txBody>
          <a:bodyPr/>
          <a:lstStyle/>
          <a:p>
            <a:pPr algn="l"/>
            <a:r>
              <a:rPr lang="en-US"/>
              <a:t>FICCI Awards</a:t>
            </a:r>
            <a:endParaRPr lang="en-US" dirty="0"/>
          </a:p>
        </p:txBody>
      </p:sp>
      <p:sp>
        <p:nvSpPr>
          <p:cNvPr id="26" name="Date">
            <a:extLst>
              <a:ext uri="{FF2B5EF4-FFF2-40B4-BE49-F238E27FC236}">
                <a16:creationId xmlns:a16="http://schemas.microsoft.com/office/drawing/2014/main" id="{3859678A-66ED-4BC4-AC05-B70A3BD32BB9}"/>
              </a:ext>
            </a:extLst>
          </p:cNvPr>
          <p:cNvSpPr>
            <a:spLocks noGrp="1"/>
          </p:cNvSpPr>
          <p:nvPr>
            <p:ph type="dt" sz="half" idx="12"/>
          </p:nvPr>
        </p:nvSpPr>
        <p:spPr>
          <a:xfrm>
            <a:off x="7406640" y="6355080"/>
            <a:ext cx="1280160" cy="137160"/>
          </a:xfrm>
        </p:spPr>
        <p:txBody>
          <a:bodyPr/>
          <a:lstStyle/>
          <a:p>
            <a:r>
              <a:rPr lang="en-US" dirty="0"/>
              <a:t>August 2022</a:t>
            </a:r>
          </a:p>
        </p:txBody>
      </p:sp>
      <p:sp>
        <p:nvSpPr>
          <p:cNvPr id="27" name="Slide Number">
            <a:extLst>
              <a:ext uri="{FF2B5EF4-FFF2-40B4-BE49-F238E27FC236}">
                <a16:creationId xmlns:a16="http://schemas.microsoft.com/office/drawing/2014/main" id="{D212F4BB-A9F4-4442-BD5C-B6B41E4CCFD7}"/>
              </a:ext>
            </a:extLst>
          </p:cNvPr>
          <p:cNvSpPr>
            <a:spLocks noGrp="1"/>
          </p:cNvSpPr>
          <p:nvPr>
            <p:ph type="sldNum" sz="quarter" idx="11"/>
          </p:nvPr>
        </p:nvSpPr>
        <p:spPr>
          <a:xfrm>
            <a:off x="7406640" y="6492240"/>
            <a:ext cx="1280160" cy="137160"/>
          </a:xfrm>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3532200888"/>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Team Images - Subtitle">
    <p:spTree>
      <p:nvGrpSpPr>
        <p:cNvPr id="1" name=""/>
        <p:cNvGrpSpPr/>
        <p:nvPr/>
      </p:nvGrpSpPr>
      <p:grpSpPr>
        <a:xfrm>
          <a:off x="0" y="0"/>
          <a:ext cx="0" cy="0"/>
          <a:chOff x="0" y="0"/>
          <a:chExt cx="0" cy="0"/>
        </a:xfrm>
      </p:grpSpPr>
      <p:sp>
        <p:nvSpPr>
          <p:cNvPr id="20" name="Presentation Title">
            <a:extLst>
              <a:ext uri="{FF2B5EF4-FFF2-40B4-BE49-F238E27FC236}">
                <a16:creationId xmlns:a16="http://schemas.microsoft.com/office/drawing/2014/main" id="{644E3E94-547F-440A-8080-A3D88A1517D2}"/>
              </a:ext>
            </a:extLst>
          </p:cNvPr>
          <p:cNvSpPr>
            <a:spLocks noGrp="1"/>
          </p:cNvSpPr>
          <p:nvPr>
            <p:ph type="title" hasCustomPrompt="1"/>
          </p:nvPr>
        </p:nvSpPr>
        <p:spPr>
          <a:xfrm>
            <a:off x="457200" y="457200"/>
            <a:ext cx="8229600" cy="457200"/>
          </a:xfrm>
        </p:spPr>
        <p:txBody>
          <a:bodyPr/>
          <a:lstStyle>
            <a:lvl1pPr>
              <a:defRPr/>
            </a:lvl1pPr>
          </a:lstStyle>
          <a:p>
            <a:r>
              <a:rPr lang="en-US"/>
              <a:t>[Slide title]</a:t>
            </a:r>
            <a:endParaRPr lang="en-US" dirty="0"/>
          </a:p>
        </p:txBody>
      </p:sp>
      <p:sp>
        <p:nvSpPr>
          <p:cNvPr id="22" name="Subtitle">
            <a:extLst>
              <a:ext uri="{FF2B5EF4-FFF2-40B4-BE49-F238E27FC236}">
                <a16:creationId xmlns:a16="http://schemas.microsoft.com/office/drawing/2014/main" id="{427BC1F7-D69A-A447-85C4-1068CD752E04}"/>
              </a:ext>
            </a:extLst>
          </p:cNvPr>
          <p:cNvSpPr>
            <a:spLocks noGrp="1"/>
          </p:cNvSpPr>
          <p:nvPr>
            <p:ph type="subTitle" idx="26" hasCustomPrompt="1"/>
          </p:nvPr>
        </p:nvSpPr>
        <p:spPr>
          <a:xfrm>
            <a:off x="457199"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a:t>[Optional slide subtitle]</a:t>
            </a:r>
            <a:endParaRPr lang="en-US" dirty="0"/>
          </a:p>
        </p:txBody>
      </p:sp>
      <p:sp>
        <p:nvSpPr>
          <p:cNvPr id="21" name="Picture Placeholder 2">
            <a:extLst>
              <a:ext uri="{FF2B5EF4-FFF2-40B4-BE49-F238E27FC236}">
                <a16:creationId xmlns:a16="http://schemas.microsoft.com/office/drawing/2014/main" id="{E19219E3-16BD-4D46-90EE-6E3B3F874A7A}"/>
              </a:ext>
            </a:extLst>
          </p:cNvPr>
          <p:cNvSpPr>
            <a:spLocks noGrp="1" noChangeAspect="1"/>
          </p:cNvSpPr>
          <p:nvPr>
            <p:ph type="pic" sz="quarter" idx="13"/>
          </p:nvPr>
        </p:nvSpPr>
        <p:spPr>
          <a:xfrm>
            <a:off x="457200" y="2103120"/>
            <a:ext cx="1325880" cy="1325880"/>
          </a:xfrm>
          <a:solidFill>
            <a:srgbClr val="DEDEDE"/>
          </a:solidFill>
        </p:spPr>
        <p:txBody>
          <a:bodyPr anchor="ctr" anchorCtr="0"/>
          <a:lstStyle>
            <a:lvl1pPr algn="ctr">
              <a:defRPr sz="1000" b="0">
                <a:solidFill>
                  <a:schemeClr val="tx1"/>
                </a:solidFill>
              </a:defRPr>
            </a:lvl1pPr>
          </a:lstStyle>
          <a:p>
            <a:r>
              <a:rPr lang="en-US" dirty="0"/>
              <a:t>Click icon to </a:t>
            </a:r>
            <a:r>
              <a:rPr lang="en-US"/>
              <a:t>add picture</a:t>
            </a:r>
            <a:endParaRPr lang="en-US" dirty="0"/>
          </a:p>
        </p:txBody>
      </p:sp>
      <p:sp>
        <p:nvSpPr>
          <p:cNvPr id="23" name="Picture Placeholder 3">
            <a:extLst>
              <a:ext uri="{FF2B5EF4-FFF2-40B4-BE49-F238E27FC236}">
                <a16:creationId xmlns:a16="http://schemas.microsoft.com/office/drawing/2014/main" id="{503E0BA6-C56D-46DC-9B49-252B02DEEB63}"/>
              </a:ext>
            </a:extLst>
          </p:cNvPr>
          <p:cNvSpPr>
            <a:spLocks noGrp="1" noChangeAspect="1"/>
          </p:cNvSpPr>
          <p:nvPr>
            <p:ph type="pic" sz="quarter" idx="15"/>
          </p:nvPr>
        </p:nvSpPr>
        <p:spPr>
          <a:xfrm>
            <a:off x="2584704" y="2103120"/>
            <a:ext cx="1325880" cy="1325880"/>
          </a:xfrm>
          <a:solidFill>
            <a:srgbClr val="DEDEDE"/>
          </a:solidFill>
        </p:spPr>
        <p:txBody>
          <a:bodyPr anchor="ctr" anchorCtr="0"/>
          <a:lstStyle>
            <a:lvl1pPr algn="ctr">
              <a:defRPr sz="1000" b="0">
                <a:solidFill>
                  <a:schemeClr val="tx1"/>
                </a:solidFill>
              </a:defRPr>
            </a:lvl1pPr>
          </a:lstStyle>
          <a:p>
            <a:r>
              <a:rPr lang="en-US" dirty="0"/>
              <a:t>Click icon to </a:t>
            </a:r>
            <a:r>
              <a:rPr lang="en-US"/>
              <a:t>add picture</a:t>
            </a:r>
            <a:endParaRPr lang="en-US" dirty="0"/>
          </a:p>
        </p:txBody>
      </p:sp>
      <p:sp>
        <p:nvSpPr>
          <p:cNvPr id="24" name="Picture Placeholder 4">
            <a:extLst>
              <a:ext uri="{FF2B5EF4-FFF2-40B4-BE49-F238E27FC236}">
                <a16:creationId xmlns:a16="http://schemas.microsoft.com/office/drawing/2014/main" id="{8FE76139-1C6D-407B-A2CA-7CDAB37E5BFB}"/>
              </a:ext>
            </a:extLst>
          </p:cNvPr>
          <p:cNvSpPr>
            <a:spLocks noGrp="1" noChangeAspect="1"/>
          </p:cNvSpPr>
          <p:nvPr>
            <p:ph type="pic" sz="quarter" idx="17"/>
          </p:nvPr>
        </p:nvSpPr>
        <p:spPr>
          <a:xfrm>
            <a:off x="4712208" y="2103120"/>
            <a:ext cx="1325880" cy="1325880"/>
          </a:xfrm>
          <a:solidFill>
            <a:srgbClr val="DEDEDE"/>
          </a:solidFill>
        </p:spPr>
        <p:txBody>
          <a:bodyPr anchor="ctr" anchorCtr="0"/>
          <a:lstStyle>
            <a:lvl1pPr algn="ctr">
              <a:defRPr sz="1000" b="0">
                <a:solidFill>
                  <a:schemeClr val="tx1"/>
                </a:solidFill>
              </a:defRPr>
            </a:lvl1pPr>
          </a:lstStyle>
          <a:p>
            <a:r>
              <a:rPr lang="en-US" dirty="0"/>
              <a:t>Click icon to </a:t>
            </a:r>
            <a:r>
              <a:rPr lang="en-US"/>
              <a:t>add picture</a:t>
            </a:r>
            <a:endParaRPr lang="en-US" dirty="0"/>
          </a:p>
        </p:txBody>
      </p:sp>
      <p:sp>
        <p:nvSpPr>
          <p:cNvPr id="25" name="Picture Placeholder 5">
            <a:extLst>
              <a:ext uri="{FF2B5EF4-FFF2-40B4-BE49-F238E27FC236}">
                <a16:creationId xmlns:a16="http://schemas.microsoft.com/office/drawing/2014/main" id="{3CA89620-DFF1-4F69-B2B1-DE6948802DF3}"/>
              </a:ext>
            </a:extLst>
          </p:cNvPr>
          <p:cNvSpPr>
            <a:spLocks noGrp="1" noChangeAspect="1"/>
          </p:cNvSpPr>
          <p:nvPr>
            <p:ph type="pic" sz="quarter" idx="19"/>
          </p:nvPr>
        </p:nvSpPr>
        <p:spPr>
          <a:xfrm>
            <a:off x="6839712" y="2103120"/>
            <a:ext cx="1325880" cy="1325880"/>
          </a:xfrm>
          <a:solidFill>
            <a:srgbClr val="DEDEDE"/>
          </a:solidFill>
        </p:spPr>
        <p:txBody>
          <a:bodyPr anchor="ctr" anchorCtr="0"/>
          <a:lstStyle>
            <a:lvl1pPr algn="ctr">
              <a:defRPr sz="1000" b="0">
                <a:solidFill>
                  <a:schemeClr val="tx1"/>
                </a:solidFill>
              </a:defRPr>
            </a:lvl1pPr>
          </a:lstStyle>
          <a:p>
            <a:r>
              <a:rPr lang="en-US" dirty="0"/>
              <a:t>Click icon to </a:t>
            </a:r>
            <a:r>
              <a:rPr lang="en-US"/>
              <a:t>add picture</a:t>
            </a:r>
            <a:endParaRPr lang="en-US" dirty="0"/>
          </a:p>
        </p:txBody>
      </p:sp>
      <p:sp>
        <p:nvSpPr>
          <p:cNvPr id="26" name="Content Placeholder 2">
            <a:extLst>
              <a:ext uri="{FF2B5EF4-FFF2-40B4-BE49-F238E27FC236}">
                <a16:creationId xmlns:a16="http://schemas.microsoft.com/office/drawing/2014/main" id="{27FAF662-D0CC-4884-BF1A-55E0FDD7C591}"/>
              </a:ext>
            </a:extLst>
          </p:cNvPr>
          <p:cNvSpPr>
            <a:spLocks noGrp="1"/>
          </p:cNvSpPr>
          <p:nvPr>
            <p:ph sz="quarter" idx="22"/>
          </p:nvPr>
        </p:nvSpPr>
        <p:spPr>
          <a:xfrm>
            <a:off x="457200" y="3657600"/>
            <a:ext cx="1847088" cy="2514600"/>
          </a:xfrm>
        </p:spPr>
        <p:txBody>
          <a:bodyPr/>
          <a:lstStyle>
            <a:lvl1pPr>
              <a:spcAft>
                <a:spcPts val="300"/>
              </a:spcAft>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a:extLst>
              <a:ext uri="{FF2B5EF4-FFF2-40B4-BE49-F238E27FC236}">
                <a16:creationId xmlns:a16="http://schemas.microsoft.com/office/drawing/2014/main" id="{797B77FC-9D8C-4DC6-9780-77C89EE5631D}"/>
              </a:ext>
            </a:extLst>
          </p:cNvPr>
          <p:cNvSpPr>
            <a:spLocks noGrp="1"/>
          </p:cNvSpPr>
          <p:nvPr>
            <p:ph sz="quarter" idx="23"/>
          </p:nvPr>
        </p:nvSpPr>
        <p:spPr>
          <a:xfrm>
            <a:off x="2584704" y="3657600"/>
            <a:ext cx="1847088" cy="2514600"/>
          </a:xfrm>
        </p:spPr>
        <p:txBody>
          <a:bodyPr/>
          <a:lstStyle>
            <a:lvl1pPr>
              <a:spcAft>
                <a:spcPts val="300"/>
              </a:spcAft>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4">
            <a:extLst>
              <a:ext uri="{FF2B5EF4-FFF2-40B4-BE49-F238E27FC236}">
                <a16:creationId xmlns:a16="http://schemas.microsoft.com/office/drawing/2014/main" id="{EF109F94-27A0-4898-9FE2-87C147301546}"/>
              </a:ext>
            </a:extLst>
          </p:cNvPr>
          <p:cNvSpPr>
            <a:spLocks noGrp="1"/>
          </p:cNvSpPr>
          <p:nvPr>
            <p:ph sz="quarter" idx="24"/>
          </p:nvPr>
        </p:nvSpPr>
        <p:spPr>
          <a:xfrm>
            <a:off x="4712208" y="3657600"/>
            <a:ext cx="1847088" cy="2514600"/>
          </a:xfrm>
        </p:spPr>
        <p:txBody>
          <a:bodyPr/>
          <a:lstStyle>
            <a:lvl1pPr>
              <a:spcAft>
                <a:spcPts val="300"/>
              </a:spcAft>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5">
            <a:extLst>
              <a:ext uri="{FF2B5EF4-FFF2-40B4-BE49-F238E27FC236}">
                <a16:creationId xmlns:a16="http://schemas.microsoft.com/office/drawing/2014/main" id="{785B5576-6FA6-4EDC-A720-D2DCA24EABC2}"/>
              </a:ext>
            </a:extLst>
          </p:cNvPr>
          <p:cNvSpPr>
            <a:spLocks noGrp="1"/>
          </p:cNvSpPr>
          <p:nvPr>
            <p:ph sz="quarter" idx="25"/>
          </p:nvPr>
        </p:nvSpPr>
        <p:spPr>
          <a:xfrm>
            <a:off x="6839712" y="3657600"/>
            <a:ext cx="1847088" cy="2514600"/>
          </a:xfrm>
        </p:spPr>
        <p:txBody>
          <a:bodyPr/>
          <a:lstStyle>
            <a:lvl1pPr>
              <a:spcAft>
                <a:spcPts val="300"/>
              </a:spcAft>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Footer">
            <a:extLst>
              <a:ext uri="{FF2B5EF4-FFF2-40B4-BE49-F238E27FC236}">
                <a16:creationId xmlns:a16="http://schemas.microsoft.com/office/drawing/2014/main" id="{7B0675C6-DEFD-4DD8-9CC6-AE6B998C273E}"/>
              </a:ext>
            </a:extLst>
          </p:cNvPr>
          <p:cNvSpPr>
            <a:spLocks noGrp="1"/>
          </p:cNvSpPr>
          <p:nvPr>
            <p:ph type="ftr" sz="quarter" idx="21"/>
          </p:nvPr>
        </p:nvSpPr>
        <p:spPr>
          <a:xfrm>
            <a:off x="455295" y="6355080"/>
            <a:ext cx="3981768" cy="137160"/>
          </a:xfrm>
        </p:spPr>
        <p:txBody>
          <a:bodyPr/>
          <a:lstStyle/>
          <a:p>
            <a:pPr algn="l"/>
            <a:r>
              <a:rPr lang="en-US"/>
              <a:t>FICCI Awards</a:t>
            </a:r>
            <a:endParaRPr lang="en-US" dirty="0"/>
          </a:p>
        </p:txBody>
      </p:sp>
      <p:sp>
        <p:nvSpPr>
          <p:cNvPr id="31" name="Date">
            <a:extLst>
              <a:ext uri="{FF2B5EF4-FFF2-40B4-BE49-F238E27FC236}">
                <a16:creationId xmlns:a16="http://schemas.microsoft.com/office/drawing/2014/main" id="{D6290B59-6D7B-4674-9DCA-0D2D0C9B2267}"/>
              </a:ext>
            </a:extLst>
          </p:cNvPr>
          <p:cNvSpPr>
            <a:spLocks noGrp="1"/>
          </p:cNvSpPr>
          <p:nvPr>
            <p:ph type="dt" sz="half" idx="12"/>
          </p:nvPr>
        </p:nvSpPr>
        <p:spPr>
          <a:xfrm>
            <a:off x="7406640" y="6355080"/>
            <a:ext cx="1280160" cy="137160"/>
          </a:xfrm>
        </p:spPr>
        <p:txBody>
          <a:bodyPr/>
          <a:lstStyle/>
          <a:p>
            <a:r>
              <a:rPr lang="en-US" dirty="0"/>
              <a:t>August 2022</a:t>
            </a:r>
          </a:p>
        </p:txBody>
      </p:sp>
      <p:sp>
        <p:nvSpPr>
          <p:cNvPr id="32" name="Slide Number">
            <a:extLst>
              <a:ext uri="{FF2B5EF4-FFF2-40B4-BE49-F238E27FC236}">
                <a16:creationId xmlns:a16="http://schemas.microsoft.com/office/drawing/2014/main" id="{B136B511-5EC8-417E-A2BC-22B46A328C52}"/>
              </a:ext>
            </a:extLst>
          </p:cNvPr>
          <p:cNvSpPr>
            <a:spLocks noGrp="1"/>
          </p:cNvSpPr>
          <p:nvPr>
            <p:ph type="sldNum" sz="quarter" idx="11"/>
          </p:nvPr>
        </p:nvSpPr>
        <p:spPr>
          <a:xfrm>
            <a:off x="7406640" y="6492240"/>
            <a:ext cx="1280160" cy="137160"/>
          </a:xfrm>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1512142920"/>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Column Chart">
    <p:spTree>
      <p:nvGrpSpPr>
        <p:cNvPr id="1" name=""/>
        <p:cNvGrpSpPr/>
        <p:nvPr/>
      </p:nvGrpSpPr>
      <p:grpSpPr>
        <a:xfrm>
          <a:off x="0" y="0"/>
          <a:ext cx="0" cy="0"/>
          <a:chOff x="0" y="0"/>
          <a:chExt cx="0" cy="0"/>
        </a:xfrm>
      </p:grpSpPr>
      <p:sp>
        <p:nvSpPr>
          <p:cNvPr id="2" name="Presentation Title">
            <a:extLst>
              <a:ext uri="{FF2B5EF4-FFF2-40B4-BE49-F238E27FC236}">
                <a16:creationId xmlns:a16="http://schemas.microsoft.com/office/drawing/2014/main" id="{F3CCC0B6-E36E-4742-BD86-626420766888}"/>
              </a:ext>
            </a:extLst>
          </p:cNvPr>
          <p:cNvSpPr>
            <a:spLocks noGrp="1"/>
          </p:cNvSpPr>
          <p:nvPr>
            <p:ph type="title" hasCustomPrompt="1"/>
          </p:nvPr>
        </p:nvSpPr>
        <p:spPr>
          <a:xfrm>
            <a:off x="457200" y="457200"/>
            <a:ext cx="8229600" cy="1371600"/>
          </a:xfrm>
        </p:spPr>
        <p:txBody>
          <a:bodyPr/>
          <a:lstStyle>
            <a:lvl1pPr>
              <a:defRPr/>
            </a:lvl1pPr>
          </a:lstStyle>
          <a:p>
            <a:r>
              <a:rPr lang="en-US"/>
              <a:t>[Slide title]</a:t>
            </a:r>
            <a:endParaRPr lang="en-US" dirty="0"/>
          </a:p>
        </p:txBody>
      </p:sp>
      <p:sp>
        <p:nvSpPr>
          <p:cNvPr id="3" name="Content Placeholder 2"/>
          <p:cNvSpPr>
            <a:spLocks noGrp="1"/>
          </p:cNvSpPr>
          <p:nvPr>
            <p:ph idx="1"/>
          </p:nvPr>
        </p:nvSpPr>
        <p:spPr>
          <a:xfrm>
            <a:off x="457200" y="2103438"/>
            <a:ext cx="2560638"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9" name="Chart Placeholder"/>
          <p:cNvSpPr>
            <a:spLocks noGrp="1"/>
          </p:cNvSpPr>
          <p:nvPr>
            <p:ph type="chart" sz="quarter" idx="13"/>
          </p:nvPr>
        </p:nvSpPr>
        <p:spPr>
          <a:xfrm>
            <a:off x="3931920" y="1417320"/>
            <a:ext cx="4754880" cy="4754880"/>
          </a:xfrm>
        </p:spPr>
        <p:txBody>
          <a:bodyPr anchor="ctr" anchorCtr="0"/>
          <a:lstStyle>
            <a:lvl1pPr algn="ctr">
              <a:defRPr sz="900" b="0">
                <a:solidFill>
                  <a:schemeClr val="tx1"/>
                </a:solidFill>
              </a:defRPr>
            </a:lvl1pPr>
          </a:lstStyle>
          <a:p>
            <a:r>
              <a:rPr lang="en-US" dirty="0"/>
              <a:t>Click icon to </a:t>
            </a:r>
            <a:r>
              <a:rPr lang="en-US"/>
              <a:t>add chart</a:t>
            </a:r>
            <a:endParaRPr lang="en-US" dirty="0"/>
          </a:p>
        </p:txBody>
      </p:sp>
      <p:sp>
        <p:nvSpPr>
          <p:cNvPr id="8" name="Footer">
            <a:extLst>
              <a:ext uri="{FF2B5EF4-FFF2-40B4-BE49-F238E27FC236}">
                <a16:creationId xmlns:a16="http://schemas.microsoft.com/office/drawing/2014/main" id="{3D358584-3EEA-4EC6-AB84-84B21143920D}"/>
              </a:ext>
            </a:extLst>
          </p:cNvPr>
          <p:cNvSpPr>
            <a:spLocks noGrp="1"/>
          </p:cNvSpPr>
          <p:nvPr>
            <p:ph type="ftr" sz="quarter" idx="21"/>
          </p:nvPr>
        </p:nvSpPr>
        <p:spPr>
          <a:xfrm>
            <a:off x="455295" y="6355080"/>
            <a:ext cx="3981768" cy="137160"/>
          </a:xfrm>
        </p:spPr>
        <p:txBody>
          <a:bodyPr/>
          <a:lstStyle/>
          <a:p>
            <a:pPr algn="l"/>
            <a:r>
              <a:rPr lang="en-US"/>
              <a:t>FICCI Awards</a:t>
            </a:r>
            <a:endParaRPr lang="en-US" dirty="0"/>
          </a:p>
        </p:txBody>
      </p:sp>
      <p:sp>
        <p:nvSpPr>
          <p:cNvPr id="10" name="Date">
            <a:extLst>
              <a:ext uri="{FF2B5EF4-FFF2-40B4-BE49-F238E27FC236}">
                <a16:creationId xmlns:a16="http://schemas.microsoft.com/office/drawing/2014/main" id="{15748491-2830-433C-B5F4-6A1DBCC8C6CE}"/>
              </a:ext>
            </a:extLst>
          </p:cNvPr>
          <p:cNvSpPr>
            <a:spLocks noGrp="1"/>
          </p:cNvSpPr>
          <p:nvPr>
            <p:ph type="dt" sz="half" idx="12"/>
          </p:nvPr>
        </p:nvSpPr>
        <p:spPr>
          <a:xfrm>
            <a:off x="7406640" y="6355080"/>
            <a:ext cx="1280160" cy="137160"/>
          </a:xfrm>
        </p:spPr>
        <p:txBody>
          <a:bodyPr/>
          <a:lstStyle/>
          <a:p>
            <a:r>
              <a:rPr lang="en-US" dirty="0"/>
              <a:t>August 2022</a:t>
            </a:r>
          </a:p>
        </p:txBody>
      </p:sp>
      <p:sp>
        <p:nvSpPr>
          <p:cNvPr id="11" name="Slide Number">
            <a:extLst>
              <a:ext uri="{FF2B5EF4-FFF2-40B4-BE49-F238E27FC236}">
                <a16:creationId xmlns:a16="http://schemas.microsoft.com/office/drawing/2014/main" id="{C9AB5869-FDED-4933-AC3E-50E7257D6AD0}"/>
              </a:ext>
            </a:extLst>
          </p:cNvPr>
          <p:cNvSpPr>
            <a:spLocks noGrp="1"/>
          </p:cNvSpPr>
          <p:nvPr>
            <p:ph type="sldNum" sz="quarter" idx="11"/>
          </p:nvPr>
        </p:nvSpPr>
        <p:spPr>
          <a:xfrm>
            <a:off x="7406640" y="6492240"/>
            <a:ext cx="1280160" cy="137160"/>
          </a:xfrm>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1034817547"/>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Column Chart - Subtitle">
    <p:spTree>
      <p:nvGrpSpPr>
        <p:cNvPr id="1" name=""/>
        <p:cNvGrpSpPr/>
        <p:nvPr/>
      </p:nvGrpSpPr>
      <p:grpSpPr>
        <a:xfrm>
          <a:off x="0" y="0"/>
          <a:ext cx="0" cy="0"/>
          <a:chOff x="0" y="0"/>
          <a:chExt cx="0" cy="0"/>
        </a:xfrm>
      </p:grpSpPr>
      <p:sp>
        <p:nvSpPr>
          <p:cNvPr id="10" name="Presentation Title">
            <a:extLst>
              <a:ext uri="{FF2B5EF4-FFF2-40B4-BE49-F238E27FC236}">
                <a16:creationId xmlns:a16="http://schemas.microsoft.com/office/drawing/2014/main" id="{D39EF5C9-9A5C-4CCA-8119-53292F1CA5D0}"/>
              </a:ext>
            </a:extLst>
          </p:cNvPr>
          <p:cNvSpPr>
            <a:spLocks noGrp="1"/>
          </p:cNvSpPr>
          <p:nvPr>
            <p:ph type="title" hasCustomPrompt="1"/>
          </p:nvPr>
        </p:nvSpPr>
        <p:spPr>
          <a:xfrm>
            <a:off x="457200" y="457200"/>
            <a:ext cx="8229600" cy="457200"/>
          </a:xfrm>
        </p:spPr>
        <p:txBody>
          <a:bodyPr/>
          <a:lstStyle>
            <a:lvl1pPr>
              <a:defRPr/>
            </a:lvl1pPr>
          </a:lstStyle>
          <a:p>
            <a:r>
              <a:rPr lang="en-US"/>
              <a:t>[Slide title]</a:t>
            </a:r>
            <a:endParaRPr lang="en-US" dirty="0"/>
          </a:p>
        </p:txBody>
      </p:sp>
      <p:sp>
        <p:nvSpPr>
          <p:cNvPr id="8" name="Subtitle">
            <a:extLst>
              <a:ext uri="{FF2B5EF4-FFF2-40B4-BE49-F238E27FC236}">
                <a16:creationId xmlns:a16="http://schemas.microsoft.com/office/drawing/2014/main" id="{1683001D-E2E2-4546-95A4-1E246D513FA2}"/>
              </a:ext>
            </a:extLst>
          </p:cNvPr>
          <p:cNvSpPr>
            <a:spLocks noGrp="1"/>
          </p:cNvSpPr>
          <p:nvPr>
            <p:ph type="subTitle" idx="16" hasCustomPrompt="1"/>
          </p:nvPr>
        </p:nvSpPr>
        <p:spPr>
          <a:xfrm>
            <a:off x="457199"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a:t>[Optional slide subtitle]</a:t>
            </a:r>
            <a:endParaRPr lang="en-US" dirty="0"/>
          </a:p>
        </p:txBody>
      </p:sp>
      <p:sp>
        <p:nvSpPr>
          <p:cNvPr id="11" name="Content Placeholder 2">
            <a:extLst>
              <a:ext uri="{FF2B5EF4-FFF2-40B4-BE49-F238E27FC236}">
                <a16:creationId xmlns:a16="http://schemas.microsoft.com/office/drawing/2014/main" id="{A6A89841-E8A9-4433-B965-E91C58A10CDD}"/>
              </a:ext>
            </a:extLst>
          </p:cNvPr>
          <p:cNvSpPr>
            <a:spLocks noGrp="1"/>
          </p:cNvSpPr>
          <p:nvPr>
            <p:ph idx="1"/>
          </p:nvPr>
        </p:nvSpPr>
        <p:spPr>
          <a:xfrm>
            <a:off x="457200" y="2103438"/>
            <a:ext cx="2560638"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12" name="Chart Placeholder">
            <a:extLst>
              <a:ext uri="{FF2B5EF4-FFF2-40B4-BE49-F238E27FC236}">
                <a16:creationId xmlns:a16="http://schemas.microsoft.com/office/drawing/2014/main" id="{D4098D5B-1656-4108-B8B9-9A448F5AF12C}"/>
              </a:ext>
            </a:extLst>
          </p:cNvPr>
          <p:cNvSpPr>
            <a:spLocks noGrp="1"/>
          </p:cNvSpPr>
          <p:nvPr>
            <p:ph type="chart" sz="quarter" idx="13"/>
          </p:nvPr>
        </p:nvSpPr>
        <p:spPr>
          <a:xfrm>
            <a:off x="3931920" y="1417320"/>
            <a:ext cx="4754880" cy="4754880"/>
          </a:xfrm>
        </p:spPr>
        <p:txBody>
          <a:bodyPr anchor="ctr" anchorCtr="0"/>
          <a:lstStyle>
            <a:lvl1pPr algn="ctr">
              <a:defRPr sz="900" b="0">
                <a:solidFill>
                  <a:schemeClr val="tx1"/>
                </a:solidFill>
              </a:defRPr>
            </a:lvl1pPr>
          </a:lstStyle>
          <a:p>
            <a:r>
              <a:rPr lang="en-US" dirty="0"/>
              <a:t>Click icon to </a:t>
            </a:r>
            <a:r>
              <a:rPr lang="en-US"/>
              <a:t>add chart</a:t>
            </a:r>
            <a:endParaRPr lang="en-US" dirty="0"/>
          </a:p>
        </p:txBody>
      </p:sp>
      <p:sp>
        <p:nvSpPr>
          <p:cNvPr id="13" name="Footer">
            <a:extLst>
              <a:ext uri="{FF2B5EF4-FFF2-40B4-BE49-F238E27FC236}">
                <a16:creationId xmlns:a16="http://schemas.microsoft.com/office/drawing/2014/main" id="{F77D6E9D-2A0A-4216-BF7A-0AE4800A80DF}"/>
              </a:ext>
            </a:extLst>
          </p:cNvPr>
          <p:cNvSpPr>
            <a:spLocks noGrp="1"/>
          </p:cNvSpPr>
          <p:nvPr>
            <p:ph type="ftr" sz="quarter" idx="21"/>
          </p:nvPr>
        </p:nvSpPr>
        <p:spPr>
          <a:xfrm>
            <a:off x="455295" y="6355080"/>
            <a:ext cx="3981768" cy="137160"/>
          </a:xfrm>
        </p:spPr>
        <p:txBody>
          <a:bodyPr/>
          <a:lstStyle/>
          <a:p>
            <a:pPr algn="l"/>
            <a:r>
              <a:rPr lang="en-US"/>
              <a:t>FICCI Awards</a:t>
            </a:r>
            <a:endParaRPr lang="en-US" dirty="0"/>
          </a:p>
        </p:txBody>
      </p:sp>
      <p:sp>
        <p:nvSpPr>
          <p:cNvPr id="14" name="Date">
            <a:extLst>
              <a:ext uri="{FF2B5EF4-FFF2-40B4-BE49-F238E27FC236}">
                <a16:creationId xmlns:a16="http://schemas.microsoft.com/office/drawing/2014/main" id="{15C4A00A-0DE2-4F9B-962B-F9C7006AE9A5}"/>
              </a:ext>
            </a:extLst>
          </p:cNvPr>
          <p:cNvSpPr>
            <a:spLocks noGrp="1"/>
          </p:cNvSpPr>
          <p:nvPr>
            <p:ph type="dt" sz="half" idx="12"/>
          </p:nvPr>
        </p:nvSpPr>
        <p:spPr>
          <a:xfrm>
            <a:off x="7406640" y="6355080"/>
            <a:ext cx="1280160" cy="137160"/>
          </a:xfrm>
        </p:spPr>
        <p:txBody>
          <a:bodyPr/>
          <a:lstStyle/>
          <a:p>
            <a:r>
              <a:rPr lang="en-US" dirty="0"/>
              <a:t>August 2022</a:t>
            </a:r>
          </a:p>
        </p:txBody>
      </p:sp>
      <p:sp>
        <p:nvSpPr>
          <p:cNvPr id="15" name="Slide Number">
            <a:extLst>
              <a:ext uri="{FF2B5EF4-FFF2-40B4-BE49-F238E27FC236}">
                <a16:creationId xmlns:a16="http://schemas.microsoft.com/office/drawing/2014/main" id="{1F6D9D42-A154-4407-8283-9FB24CB10D9F}"/>
              </a:ext>
            </a:extLst>
          </p:cNvPr>
          <p:cNvSpPr>
            <a:spLocks noGrp="1"/>
          </p:cNvSpPr>
          <p:nvPr>
            <p:ph type="sldNum" sz="quarter" idx="11"/>
          </p:nvPr>
        </p:nvSpPr>
        <p:spPr>
          <a:xfrm>
            <a:off x="7406640" y="6492240"/>
            <a:ext cx="1280160" cy="137160"/>
          </a:xfrm>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911374972"/>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Column Chart Dark">
    <p:bg>
      <p:bgPr>
        <a:solidFill>
          <a:srgbClr val="464646"/>
        </a:solidFill>
        <a:effectLst/>
      </p:bgPr>
    </p:bg>
    <p:spTree>
      <p:nvGrpSpPr>
        <p:cNvPr id="1" name=""/>
        <p:cNvGrpSpPr/>
        <p:nvPr/>
      </p:nvGrpSpPr>
      <p:grpSpPr>
        <a:xfrm>
          <a:off x="0" y="0"/>
          <a:ext cx="0" cy="0"/>
          <a:chOff x="0" y="0"/>
          <a:chExt cx="0" cy="0"/>
        </a:xfrm>
      </p:grpSpPr>
      <p:sp>
        <p:nvSpPr>
          <p:cNvPr id="2" name="Presentation Title">
            <a:extLst>
              <a:ext uri="{FF2B5EF4-FFF2-40B4-BE49-F238E27FC236}">
                <a16:creationId xmlns:a16="http://schemas.microsoft.com/office/drawing/2014/main" id="{E02C41A2-4875-ED46-96B8-4D12CDE1C249}"/>
              </a:ext>
            </a:extLst>
          </p:cNvPr>
          <p:cNvSpPr>
            <a:spLocks noGrp="1"/>
          </p:cNvSpPr>
          <p:nvPr>
            <p:ph type="title" hasCustomPrompt="1"/>
          </p:nvPr>
        </p:nvSpPr>
        <p:spPr>
          <a:xfrm>
            <a:off x="457200" y="457200"/>
            <a:ext cx="8229600" cy="1371600"/>
          </a:xfrm>
        </p:spPr>
        <p:txBody>
          <a:bodyPr/>
          <a:lstStyle>
            <a:lvl1pPr>
              <a:defRPr>
                <a:solidFill>
                  <a:schemeClr val="tx1"/>
                </a:solidFill>
              </a:defRPr>
            </a:lvl1pPr>
          </a:lstStyle>
          <a:p>
            <a:r>
              <a:rPr lang="en-US"/>
              <a:t>[Slide title]</a:t>
            </a:r>
            <a:endParaRPr lang="en-US" dirty="0"/>
          </a:p>
        </p:txBody>
      </p:sp>
      <p:sp>
        <p:nvSpPr>
          <p:cNvPr id="3" name="Content Placeholder 2"/>
          <p:cNvSpPr>
            <a:spLocks noGrp="1"/>
          </p:cNvSpPr>
          <p:nvPr>
            <p:ph idx="1"/>
          </p:nvPr>
        </p:nvSpPr>
        <p:spPr>
          <a:xfrm>
            <a:off x="457200" y="2103438"/>
            <a:ext cx="2560638" cy="40687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9" name="Chart Placeholder"/>
          <p:cNvSpPr>
            <a:spLocks noGrp="1"/>
          </p:cNvSpPr>
          <p:nvPr>
            <p:ph type="chart" sz="quarter" idx="13"/>
          </p:nvPr>
        </p:nvSpPr>
        <p:spPr>
          <a:xfrm>
            <a:off x="3931920" y="1417320"/>
            <a:ext cx="4754880" cy="4754880"/>
          </a:xfrm>
        </p:spPr>
        <p:txBody>
          <a:bodyPr anchor="ctr" anchorCtr="0"/>
          <a:lstStyle>
            <a:lvl1pPr algn="ctr">
              <a:defRPr sz="1000" b="0">
                <a:solidFill>
                  <a:schemeClr val="tx1"/>
                </a:solidFill>
              </a:defRPr>
            </a:lvl1pPr>
          </a:lstStyle>
          <a:p>
            <a:r>
              <a:rPr lang="en-US" dirty="0"/>
              <a:t>Click icon to </a:t>
            </a:r>
            <a:r>
              <a:rPr lang="en-US"/>
              <a:t>add chart</a:t>
            </a:r>
            <a:endParaRPr lang="en-US" dirty="0"/>
          </a:p>
        </p:txBody>
      </p:sp>
      <p:sp>
        <p:nvSpPr>
          <p:cNvPr id="5" name="Footer">
            <a:extLst>
              <a:ext uri="{FF2B5EF4-FFF2-40B4-BE49-F238E27FC236}">
                <a16:creationId xmlns:a16="http://schemas.microsoft.com/office/drawing/2014/main" id="{53635A7F-8635-7F40-969D-17C23640648C}"/>
              </a:ext>
            </a:extLst>
          </p:cNvPr>
          <p:cNvSpPr>
            <a:spLocks noGrp="1"/>
          </p:cNvSpPr>
          <p:nvPr>
            <p:ph type="ftr" sz="quarter" idx="15"/>
          </p:nvPr>
        </p:nvSpPr>
        <p:spPr/>
        <p:txBody>
          <a:bodyPr/>
          <a:lstStyle/>
          <a:p>
            <a:pPr algn="l"/>
            <a:r>
              <a:rPr lang="en-US"/>
              <a:t>FICCI Awards</a:t>
            </a:r>
            <a:endParaRPr lang="en-US" dirty="0"/>
          </a:p>
        </p:txBody>
      </p:sp>
      <p:sp>
        <p:nvSpPr>
          <p:cNvPr id="4" name="Date">
            <a:extLst>
              <a:ext uri="{FF2B5EF4-FFF2-40B4-BE49-F238E27FC236}">
                <a16:creationId xmlns:a16="http://schemas.microsoft.com/office/drawing/2014/main" id="{5E85EDC8-F1E3-5646-A23B-62D0B12769C3}"/>
              </a:ext>
            </a:extLst>
          </p:cNvPr>
          <p:cNvSpPr>
            <a:spLocks noGrp="1"/>
          </p:cNvSpPr>
          <p:nvPr>
            <p:ph type="dt" sz="half" idx="14"/>
          </p:nvPr>
        </p:nvSpPr>
        <p:spPr/>
        <p:txBody>
          <a:bodyPr/>
          <a:lstStyle/>
          <a:p>
            <a:r>
              <a:rPr lang="en-US" dirty="0"/>
              <a:t>August 2022</a:t>
            </a:r>
          </a:p>
        </p:txBody>
      </p:sp>
      <p:sp>
        <p:nvSpPr>
          <p:cNvPr id="7" name="Slide Number">
            <a:extLst>
              <a:ext uri="{FF2B5EF4-FFF2-40B4-BE49-F238E27FC236}">
                <a16:creationId xmlns:a16="http://schemas.microsoft.com/office/drawing/2014/main" id="{9D736C41-8C50-E14D-9FE5-1A6C52F2E155}"/>
              </a:ext>
            </a:extLst>
          </p:cNvPr>
          <p:cNvSpPr>
            <a:spLocks noGrp="1"/>
          </p:cNvSpPr>
          <p:nvPr>
            <p:ph type="sldNum" sz="quarter" idx="16"/>
          </p:nvPr>
        </p:nvSpPr>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3581681609"/>
      </p:ext>
    </p:extLst>
  </p:cSld>
  <p:clrMapOvr>
    <a:overrideClrMapping bg1="dk1" tx1="lt1" bg2="dk2" tx2="lt2" accent1="accent1" accent2="accent2" accent3="accent3" accent4="accent4" accent5="accent5" accent6="accent6" hlink="hlink" folHlink="folHlink"/>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Presentation Title">
            <a:extLst>
              <a:ext uri="{FF2B5EF4-FFF2-40B4-BE49-F238E27FC236}">
                <a16:creationId xmlns:a16="http://schemas.microsoft.com/office/drawing/2014/main" id="{50A1CB51-C79C-40E8-B6C0-5BAD5A50BD02}"/>
              </a:ext>
            </a:extLst>
          </p:cNvPr>
          <p:cNvSpPr>
            <a:spLocks noGrp="1"/>
          </p:cNvSpPr>
          <p:nvPr>
            <p:ph type="title" hasCustomPrompt="1"/>
          </p:nvPr>
        </p:nvSpPr>
        <p:spPr>
          <a:xfrm>
            <a:off x="457200" y="457200"/>
            <a:ext cx="8229600" cy="1371600"/>
          </a:xfrm>
        </p:spPr>
        <p:txBody>
          <a:bodyPr/>
          <a:lstStyle>
            <a:lvl1pPr>
              <a:defRPr/>
            </a:lvl1pPr>
          </a:lstStyle>
          <a:p>
            <a:r>
              <a:rPr lang="en-US"/>
              <a:t>[Slide title]</a:t>
            </a:r>
            <a:endParaRPr lang="en-US" dirty="0"/>
          </a:p>
        </p:txBody>
      </p:sp>
      <p:sp>
        <p:nvSpPr>
          <p:cNvPr id="6" name="Footer">
            <a:extLst>
              <a:ext uri="{FF2B5EF4-FFF2-40B4-BE49-F238E27FC236}">
                <a16:creationId xmlns:a16="http://schemas.microsoft.com/office/drawing/2014/main" id="{2E222496-01E0-4461-9218-A9488CDD744A}"/>
              </a:ext>
            </a:extLst>
          </p:cNvPr>
          <p:cNvSpPr>
            <a:spLocks noGrp="1"/>
          </p:cNvSpPr>
          <p:nvPr>
            <p:ph type="ftr" sz="quarter" idx="21"/>
          </p:nvPr>
        </p:nvSpPr>
        <p:spPr>
          <a:xfrm>
            <a:off x="455295" y="6355080"/>
            <a:ext cx="3981768" cy="137160"/>
          </a:xfrm>
        </p:spPr>
        <p:txBody>
          <a:bodyPr/>
          <a:lstStyle/>
          <a:p>
            <a:pPr algn="l"/>
            <a:r>
              <a:rPr lang="en-US"/>
              <a:t>FICCI Awards</a:t>
            </a:r>
            <a:endParaRPr lang="en-US" dirty="0"/>
          </a:p>
        </p:txBody>
      </p:sp>
      <p:sp>
        <p:nvSpPr>
          <p:cNvPr id="7" name="Date">
            <a:extLst>
              <a:ext uri="{FF2B5EF4-FFF2-40B4-BE49-F238E27FC236}">
                <a16:creationId xmlns:a16="http://schemas.microsoft.com/office/drawing/2014/main" id="{5D0063EA-F7A8-48D4-988F-F7062AA01D1F}"/>
              </a:ext>
            </a:extLst>
          </p:cNvPr>
          <p:cNvSpPr>
            <a:spLocks noGrp="1"/>
          </p:cNvSpPr>
          <p:nvPr>
            <p:ph type="dt" sz="half" idx="12"/>
          </p:nvPr>
        </p:nvSpPr>
        <p:spPr>
          <a:xfrm>
            <a:off x="7406640" y="6355080"/>
            <a:ext cx="1280160" cy="137160"/>
          </a:xfrm>
        </p:spPr>
        <p:txBody>
          <a:bodyPr/>
          <a:lstStyle/>
          <a:p>
            <a:r>
              <a:rPr lang="en-US" dirty="0"/>
              <a:t>August 2022</a:t>
            </a:r>
          </a:p>
        </p:txBody>
      </p:sp>
      <p:sp>
        <p:nvSpPr>
          <p:cNvPr id="8" name="Slide Number">
            <a:extLst>
              <a:ext uri="{FF2B5EF4-FFF2-40B4-BE49-F238E27FC236}">
                <a16:creationId xmlns:a16="http://schemas.microsoft.com/office/drawing/2014/main" id="{3C9F1CE5-8F32-4F45-B26C-367731E5122E}"/>
              </a:ext>
            </a:extLst>
          </p:cNvPr>
          <p:cNvSpPr>
            <a:spLocks noGrp="1"/>
          </p:cNvSpPr>
          <p:nvPr>
            <p:ph type="sldNum" sz="quarter" idx="11"/>
          </p:nvPr>
        </p:nvSpPr>
        <p:spPr>
          <a:xfrm>
            <a:off x="7406640" y="6492240"/>
            <a:ext cx="1280160" cy="137160"/>
          </a:xfrm>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1531588365"/>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a:extLst>
              <a:ext uri="{FF2B5EF4-FFF2-40B4-BE49-F238E27FC236}">
                <a16:creationId xmlns:a16="http://schemas.microsoft.com/office/drawing/2014/main" id="{8F492E57-5B79-4263-B582-28C3382589BD}"/>
              </a:ext>
            </a:extLst>
          </p:cNvPr>
          <p:cNvSpPr>
            <a:spLocks noGrp="1"/>
          </p:cNvSpPr>
          <p:nvPr>
            <p:ph type="ftr" sz="quarter" idx="21"/>
          </p:nvPr>
        </p:nvSpPr>
        <p:spPr>
          <a:xfrm>
            <a:off x="455295" y="6355080"/>
            <a:ext cx="3981768" cy="137160"/>
          </a:xfrm>
        </p:spPr>
        <p:txBody>
          <a:bodyPr/>
          <a:lstStyle/>
          <a:p>
            <a:pPr algn="l"/>
            <a:r>
              <a:rPr lang="en-US"/>
              <a:t>FICCI Awards</a:t>
            </a:r>
            <a:endParaRPr lang="en-US" dirty="0"/>
          </a:p>
        </p:txBody>
      </p:sp>
      <p:sp>
        <p:nvSpPr>
          <p:cNvPr id="6" name="Date">
            <a:extLst>
              <a:ext uri="{FF2B5EF4-FFF2-40B4-BE49-F238E27FC236}">
                <a16:creationId xmlns:a16="http://schemas.microsoft.com/office/drawing/2014/main" id="{1FEE3907-AF7F-406A-BC2C-255B55A589C4}"/>
              </a:ext>
            </a:extLst>
          </p:cNvPr>
          <p:cNvSpPr>
            <a:spLocks noGrp="1"/>
          </p:cNvSpPr>
          <p:nvPr>
            <p:ph type="dt" sz="half" idx="12"/>
          </p:nvPr>
        </p:nvSpPr>
        <p:spPr>
          <a:xfrm>
            <a:off x="7406640" y="6355080"/>
            <a:ext cx="1280160" cy="137160"/>
          </a:xfrm>
        </p:spPr>
        <p:txBody>
          <a:bodyPr/>
          <a:lstStyle/>
          <a:p>
            <a:r>
              <a:rPr lang="en-US" dirty="0"/>
              <a:t>August 2022</a:t>
            </a:r>
          </a:p>
        </p:txBody>
      </p:sp>
      <p:sp>
        <p:nvSpPr>
          <p:cNvPr id="7" name="Slide Number">
            <a:extLst>
              <a:ext uri="{FF2B5EF4-FFF2-40B4-BE49-F238E27FC236}">
                <a16:creationId xmlns:a16="http://schemas.microsoft.com/office/drawing/2014/main" id="{09CEE6FC-0659-4ACE-93BF-9A46DF69AA0F}"/>
              </a:ext>
            </a:extLst>
          </p:cNvPr>
          <p:cNvSpPr>
            <a:spLocks noGrp="1"/>
          </p:cNvSpPr>
          <p:nvPr>
            <p:ph type="sldNum" sz="quarter" idx="11"/>
          </p:nvPr>
        </p:nvSpPr>
        <p:spPr>
          <a:xfrm>
            <a:off x="7406640" y="6492240"/>
            <a:ext cx="1280160" cy="137160"/>
          </a:xfrm>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3079579716"/>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5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Full Content">
    <p:spTree>
      <p:nvGrpSpPr>
        <p:cNvPr id="1" name=""/>
        <p:cNvGrpSpPr/>
        <p:nvPr/>
      </p:nvGrpSpPr>
      <p:grpSpPr>
        <a:xfrm>
          <a:off x="0" y="0"/>
          <a:ext cx="0" cy="0"/>
          <a:chOff x="0" y="0"/>
          <a:chExt cx="0" cy="0"/>
        </a:xfrm>
      </p:grpSpPr>
      <p:sp>
        <p:nvSpPr>
          <p:cNvPr id="7" name="Presentation Title">
            <a:extLst>
              <a:ext uri="{FF2B5EF4-FFF2-40B4-BE49-F238E27FC236}">
                <a16:creationId xmlns:a16="http://schemas.microsoft.com/office/drawing/2014/main" id="{CF8E56C0-A5B2-4652-817E-7B7A18A576BD}"/>
              </a:ext>
            </a:extLst>
          </p:cNvPr>
          <p:cNvSpPr>
            <a:spLocks noGrp="1"/>
          </p:cNvSpPr>
          <p:nvPr>
            <p:ph type="title" hasCustomPrompt="1"/>
          </p:nvPr>
        </p:nvSpPr>
        <p:spPr>
          <a:xfrm>
            <a:off x="457200" y="457200"/>
            <a:ext cx="8229600" cy="1371600"/>
          </a:xfrm>
        </p:spPr>
        <p:txBody>
          <a:bodyPr/>
          <a:lstStyle>
            <a:lvl1pPr>
              <a:defRPr/>
            </a:lvl1pPr>
          </a:lstStyle>
          <a:p>
            <a:r>
              <a:rPr lang="en-US"/>
              <a:t>[Slide title]</a:t>
            </a:r>
            <a:endParaRPr lang="en-US" dirty="0"/>
          </a:p>
        </p:txBody>
      </p:sp>
      <p:sp>
        <p:nvSpPr>
          <p:cNvPr id="3" name="Content Placeholder 2"/>
          <p:cNvSpPr>
            <a:spLocks noGrp="1"/>
          </p:cNvSpPr>
          <p:nvPr>
            <p:ph idx="1"/>
          </p:nvPr>
        </p:nvSpPr>
        <p:spPr>
          <a:xfrm>
            <a:off x="457200" y="2103438"/>
            <a:ext cx="82296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8" name="Footer">
            <a:extLst>
              <a:ext uri="{FF2B5EF4-FFF2-40B4-BE49-F238E27FC236}">
                <a16:creationId xmlns:a16="http://schemas.microsoft.com/office/drawing/2014/main" id="{8BBDC168-C3D7-4C93-A84D-8B516572E5FE}"/>
              </a:ext>
            </a:extLst>
          </p:cNvPr>
          <p:cNvSpPr>
            <a:spLocks noGrp="1"/>
          </p:cNvSpPr>
          <p:nvPr>
            <p:ph type="ftr" sz="quarter" idx="13"/>
          </p:nvPr>
        </p:nvSpPr>
        <p:spPr>
          <a:xfrm>
            <a:off x="455295" y="6355080"/>
            <a:ext cx="3981768" cy="137160"/>
          </a:xfrm>
        </p:spPr>
        <p:txBody>
          <a:bodyPr/>
          <a:lstStyle/>
          <a:p>
            <a:pPr algn="l"/>
            <a:r>
              <a:rPr lang="en-US"/>
              <a:t>FICCI Awards</a:t>
            </a:r>
            <a:endParaRPr lang="en-US" dirty="0"/>
          </a:p>
        </p:txBody>
      </p:sp>
      <p:sp>
        <p:nvSpPr>
          <p:cNvPr id="9" name="Date">
            <a:extLst>
              <a:ext uri="{FF2B5EF4-FFF2-40B4-BE49-F238E27FC236}">
                <a16:creationId xmlns:a16="http://schemas.microsoft.com/office/drawing/2014/main" id="{CF981BB8-6FB2-41C8-A711-6D68E80407AF}"/>
              </a:ext>
            </a:extLst>
          </p:cNvPr>
          <p:cNvSpPr>
            <a:spLocks noGrp="1"/>
          </p:cNvSpPr>
          <p:nvPr>
            <p:ph type="dt" sz="half" idx="12"/>
          </p:nvPr>
        </p:nvSpPr>
        <p:spPr>
          <a:xfrm>
            <a:off x="7406640" y="6355080"/>
            <a:ext cx="1280160" cy="137160"/>
          </a:xfrm>
        </p:spPr>
        <p:txBody>
          <a:bodyPr/>
          <a:lstStyle/>
          <a:p>
            <a:r>
              <a:rPr lang="en-US" dirty="0"/>
              <a:t>August 2022</a:t>
            </a:r>
          </a:p>
        </p:txBody>
      </p:sp>
      <p:sp>
        <p:nvSpPr>
          <p:cNvPr id="10" name="Slide Number">
            <a:extLst>
              <a:ext uri="{FF2B5EF4-FFF2-40B4-BE49-F238E27FC236}">
                <a16:creationId xmlns:a16="http://schemas.microsoft.com/office/drawing/2014/main" id="{BCB82902-BC33-4192-A74E-70A96AEB1947}"/>
              </a:ext>
            </a:extLst>
          </p:cNvPr>
          <p:cNvSpPr>
            <a:spLocks noGrp="1"/>
          </p:cNvSpPr>
          <p:nvPr>
            <p:ph type="sldNum" sz="quarter" idx="11"/>
          </p:nvPr>
        </p:nvSpPr>
        <p:spPr>
          <a:xfrm>
            <a:off x="7406640" y="6492240"/>
            <a:ext cx="1280160" cy="137160"/>
          </a:xfrm>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1177113124"/>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 and Chart">
    <p:spTree>
      <p:nvGrpSpPr>
        <p:cNvPr id="1" name=""/>
        <p:cNvGrpSpPr/>
        <p:nvPr/>
      </p:nvGrpSpPr>
      <p:grpSpPr>
        <a:xfrm>
          <a:off x="0" y="0"/>
          <a:ext cx="0" cy="0"/>
          <a:chOff x="0" y="0"/>
          <a:chExt cx="0" cy="0"/>
        </a:xfrm>
      </p:grpSpPr>
      <p:sp>
        <p:nvSpPr>
          <p:cNvPr id="14" name="Presentation Title">
            <a:extLst>
              <a:ext uri="{FF2B5EF4-FFF2-40B4-BE49-F238E27FC236}">
                <a16:creationId xmlns:a16="http://schemas.microsoft.com/office/drawing/2014/main" id="{7579E50F-D96C-48D4-9B28-DCADB37C26CC}"/>
              </a:ext>
            </a:extLst>
          </p:cNvPr>
          <p:cNvSpPr>
            <a:spLocks noGrp="1"/>
          </p:cNvSpPr>
          <p:nvPr>
            <p:ph type="title" hasCustomPrompt="1"/>
          </p:nvPr>
        </p:nvSpPr>
        <p:spPr>
          <a:xfrm>
            <a:off x="457200" y="457200"/>
            <a:ext cx="8229600" cy="1371600"/>
          </a:xfrm>
        </p:spPr>
        <p:txBody>
          <a:bodyPr/>
          <a:lstStyle>
            <a:lvl1pPr>
              <a:defRPr/>
            </a:lvl1pPr>
          </a:lstStyle>
          <a:p>
            <a:r>
              <a:rPr lang="en-US"/>
              <a:t>[Slide title]</a:t>
            </a:r>
            <a:endParaRPr lang="en-US" dirty="0"/>
          </a:p>
        </p:txBody>
      </p:sp>
      <p:sp>
        <p:nvSpPr>
          <p:cNvPr id="8" name="Rectangle"/>
          <p:cNvSpPr/>
          <p:nvPr/>
        </p:nvSpPr>
        <p:spPr bwMode="hidden">
          <a:xfrm>
            <a:off x="0" y="2103438"/>
            <a:ext cx="3017838" cy="4068762"/>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ext Placeholder"/>
          <p:cNvSpPr>
            <a:spLocks noGrp="1"/>
          </p:cNvSpPr>
          <p:nvPr>
            <p:ph type="body" sz="quarter" idx="14" hasCustomPrompt="1"/>
          </p:nvPr>
        </p:nvSpPr>
        <p:spPr>
          <a:xfrm>
            <a:off x="457200" y="2377440"/>
            <a:ext cx="2423159" cy="1188720"/>
          </a:xfrm>
        </p:spPr>
        <p:txBody>
          <a:bodyPr tIns="0" bIns="0" anchor="t" anchorCtr="0"/>
          <a:lstStyle>
            <a:lvl1pPr>
              <a:lnSpc>
                <a:spcPct val="80000"/>
              </a:lnSpc>
              <a:spcBef>
                <a:spcPts val="0"/>
              </a:spcBef>
              <a:spcAft>
                <a:spcPts val="0"/>
              </a:spcAft>
              <a:defRPr sz="9600" b="1" spc="-75" baseline="0">
                <a:solidFill>
                  <a:schemeClr val="bg1"/>
                </a:solidFill>
              </a:defRPr>
            </a:lvl1pPr>
          </a:lstStyle>
          <a:p>
            <a:pPr lvl="0"/>
            <a:r>
              <a:rPr lang="en-US"/>
              <a:t>00%</a:t>
            </a:r>
            <a:endParaRPr lang="en-US" dirty="0"/>
          </a:p>
        </p:txBody>
      </p:sp>
      <p:sp>
        <p:nvSpPr>
          <p:cNvPr id="3" name="Content Placeholder"/>
          <p:cNvSpPr>
            <a:spLocks noGrp="1"/>
          </p:cNvSpPr>
          <p:nvPr>
            <p:ph idx="1"/>
          </p:nvPr>
        </p:nvSpPr>
        <p:spPr>
          <a:xfrm>
            <a:off x="457199" y="3566160"/>
            <a:ext cx="2423160" cy="2468880"/>
          </a:xfrm>
        </p:spPr>
        <p:txBody>
          <a:bodyPr/>
          <a:lstStyle>
            <a:lvl1pPr>
              <a:lnSpc>
                <a:spcPct val="100000"/>
              </a:lnSpc>
              <a:spcBef>
                <a:spcPts val="0"/>
              </a:spcBef>
              <a:spcAft>
                <a:spcPts val="0"/>
              </a:spcAft>
              <a:defRPr sz="1400" b="0">
                <a:solidFill>
                  <a:schemeClr val="bg1"/>
                </a:solidFill>
              </a:defRPr>
            </a:lvl1pPr>
            <a:lvl2pPr marL="137160" indent="-137160">
              <a:lnSpc>
                <a:spcPct val="100000"/>
              </a:lnSpc>
              <a:spcBef>
                <a:spcPts val="0"/>
              </a:spcBef>
              <a:spcAft>
                <a:spcPts val="0"/>
              </a:spcAft>
              <a:buFont typeface="Arial" panose="020B0604020202020204" pitchFamily="34" charset="0"/>
              <a:buChar char="•"/>
              <a:defRPr sz="1400" b="0">
                <a:solidFill>
                  <a:schemeClr val="bg1"/>
                </a:solidFill>
              </a:defRPr>
            </a:lvl2pPr>
            <a:lvl3pPr marL="274320" indent="-137160">
              <a:lnSpc>
                <a:spcPct val="100000"/>
              </a:lnSpc>
              <a:spcBef>
                <a:spcPts val="0"/>
              </a:spcBef>
              <a:spcAft>
                <a:spcPts val="0"/>
              </a:spcAft>
              <a:buFont typeface="Arial" panose="020B0604020202020204" pitchFamily="34" charset="0"/>
              <a:buChar char="–"/>
              <a:defRPr sz="1400" b="0">
                <a:solidFill>
                  <a:schemeClr val="bg1"/>
                </a:solidFill>
              </a:defRPr>
            </a:lvl3pPr>
            <a:lvl4pPr marL="411480" indent="-137160">
              <a:lnSpc>
                <a:spcPct val="100000"/>
              </a:lnSpc>
              <a:spcBef>
                <a:spcPts val="0"/>
              </a:spcBef>
              <a:spcAft>
                <a:spcPts val="0"/>
              </a:spcAft>
              <a:buFont typeface="Arial" panose="020B0604020202020204" pitchFamily="34" charset="0"/>
              <a:buChar char="•"/>
              <a:defRPr sz="1400" b="0">
                <a:solidFill>
                  <a:schemeClr val="bg1"/>
                </a:solidFill>
              </a:defRPr>
            </a:lvl4pPr>
            <a:lvl5pPr marL="548640" indent="-137160">
              <a:lnSpc>
                <a:spcPct val="100000"/>
              </a:lnSpc>
              <a:spcBef>
                <a:spcPts val="0"/>
              </a:spcBef>
              <a:spcAft>
                <a:spcPts val="0"/>
              </a:spcAft>
              <a:buFont typeface="Arial" panose="020B0604020202020204" pitchFamily="34" charset="0"/>
              <a:buChar char="–"/>
              <a:defRPr sz="1400" b="0">
                <a:solidFill>
                  <a:schemeClr val="bg1"/>
                </a:solidFill>
              </a:defRPr>
            </a:lvl5pPr>
            <a:lvl6pPr marL="685800" indent="-137160">
              <a:spcBef>
                <a:spcPts val="0"/>
              </a:spcBef>
              <a:buFont typeface="Arial" panose="020B0604020202020204" pitchFamily="34" charset="0"/>
              <a:buChar char="•"/>
              <a:defRPr sz="1400">
                <a:solidFill>
                  <a:schemeClr val="bg1"/>
                </a:solidFill>
              </a:defRPr>
            </a:lvl6pPr>
            <a:lvl7pPr marL="822960" indent="-137160">
              <a:spcBef>
                <a:spcPts val="0"/>
              </a:spcBef>
              <a:buFont typeface="Arial" panose="020B0604020202020204" pitchFamily="34" charset="0"/>
              <a:buChar char="–"/>
              <a:defRPr sz="1400">
                <a:solidFill>
                  <a:schemeClr val="bg1"/>
                </a:solidFill>
              </a:defRPr>
            </a:lvl7pPr>
            <a:lvl8pPr marL="960120" indent="-137160">
              <a:spcBef>
                <a:spcPts val="0"/>
              </a:spcBef>
              <a:buFont typeface="Arial" panose="020B0604020202020204" pitchFamily="34" charset="0"/>
              <a:buChar char="•"/>
              <a:defRPr sz="1400">
                <a:solidFill>
                  <a:schemeClr val="bg1"/>
                </a:solidFill>
              </a:defRPr>
            </a:lvl8pPr>
            <a:lvl9pPr marL="1097280" indent="-137160">
              <a:spcBef>
                <a:spcPts val="0"/>
              </a:spcBef>
              <a:buFont typeface="Arial" panose="020B0604020202020204" pitchFamily="34" charset="0"/>
              <a:buChar char="–"/>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9" name="Chart Placeholder"/>
          <p:cNvSpPr>
            <a:spLocks noGrp="1"/>
          </p:cNvSpPr>
          <p:nvPr>
            <p:ph type="chart" sz="quarter" idx="13"/>
          </p:nvPr>
        </p:nvSpPr>
        <p:spPr>
          <a:xfrm>
            <a:off x="3292475" y="2103438"/>
            <a:ext cx="5394326" cy="4068762"/>
          </a:xfrm>
        </p:spPr>
        <p:txBody>
          <a:bodyPr anchor="ctr" anchorCtr="0"/>
          <a:lstStyle>
            <a:lvl1pPr algn="ctr">
              <a:defRPr sz="1000" b="0">
                <a:solidFill>
                  <a:schemeClr val="tx1"/>
                </a:solidFill>
              </a:defRPr>
            </a:lvl1pPr>
          </a:lstStyle>
          <a:p>
            <a:r>
              <a:rPr lang="en-US" dirty="0"/>
              <a:t>Click icon to </a:t>
            </a:r>
            <a:r>
              <a:rPr lang="en-US"/>
              <a:t>add chart</a:t>
            </a:r>
            <a:endParaRPr lang="en-US" dirty="0"/>
          </a:p>
        </p:txBody>
      </p:sp>
      <p:sp>
        <p:nvSpPr>
          <p:cNvPr id="11" name="Footer">
            <a:extLst>
              <a:ext uri="{FF2B5EF4-FFF2-40B4-BE49-F238E27FC236}">
                <a16:creationId xmlns:a16="http://schemas.microsoft.com/office/drawing/2014/main" id="{84C61D56-5B5C-4BF2-B692-7C73075AC547}"/>
              </a:ext>
            </a:extLst>
          </p:cNvPr>
          <p:cNvSpPr>
            <a:spLocks noGrp="1"/>
          </p:cNvSpPr>
          <p:nvPr>
            <p:ph type="ftr" sz="quarter" idx="21"/>
          </p:nvPr>
        </p:nvSpPr>
        <p:spPr>
          <a:xfrm>
            <a:off x="455295" y="6355080"/>
            <a:ext cx="3981768" cy="137160"/>
          </a:xfrm>
        </p:spPr>
        <p:txBody>
          <a:bodyPr/>
          <a:lstStyle/>
          <a:p>
            <a:pPr algn="l"/>
            <a:r>
              <a:rPr lang="en-US"/>
              <a:t>FICCI Awards</a:t>
            </a:r>
            <a:endParaRPr lang="en-US" dirty="0"/>
          </a:p>
        </p:txBody>
      </p:sp>
      <p:sp>
        <p:nvSpPr>
          <p:cNvPr id="12" name="Date">
            <a:extLst>
              <a:ext uri="{FF2B5EF4-FFF2-40B4-BE49-F238E27FC236}">
                <a16:creationId xmlns:a16="http://schemas.microsoft.com/office/drawing/2014/main" id="{F01D3BBF-C19D-4FAA-9F4C-FCAB9748E1DF}"/>
              </a:ext>
            </a:extLst>
          </p:cNvPr>
          <p:cNvSpPr>
            <a:spLocks noGrp="1"/>
          </p:cNvSpPr>
          <p:nvPr>
            <p:ph type="dt" sz="half" idx="12"/>
          </p:nvPr>
        </p:nvSpPr>
        <p:spPr>
          <a:xfrm>
            <a:off x="7406640" y="6355080"/>
            <a:ext cx="1280160" cy="137160"/>
          </a:xfrm>
        </p:spPr>
        <p:txBody>
          <a:bodyPr/>
          <a:lstStyle/>
          <a:p>
            <a:r>
              <a:rPr lang="en-US" dirty="0"/>
              <a:t>August 2022</a:t>
            </a:r>
          </a:p>
        </p:txBody>
      </p:sp>
      <p:sp>
        <p:nvSpPr>
          <p:cNvPr id="13" name="Slide Number">
            <a:extLst>
              <a:ext uri="{FF2B5EF4-FFF2-40B4-BE49-F238E27FC236}">
                <a16:creationId xmlns:a16="http://schemas.microsoft.com/office/drawing/2014/main" id="{8128D753-9513-453A-881D-BF887F8DBE61}"/>
              </a:ext>
            </a:extLst>
          </p:cNvPr>
          <p:cNvSpPr>
            <a:spLocks noGrp="1"/>
          </p:cNvSpPr>
          <p:nvPr>
            <p:ph type="sldNum" sz="quarter" idx="11"/>
          </p:nvPr>
        </p:nvSpPr>
        <p:spPr>
          <a:xfrm>
            <a:off x="7406640" y="6492240"/>
            <a:ext cx="1280160" cy="137160"/>
          </a:xfrm>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1444418572"/>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ntent Infographic">
    <p:spTree>
      <p:nvGrpSpPr>
        <p:cNvPr id="1" name=""/>
        <p:cNvGrpSpPr/>
        <p:nvPr/>
      </p:nvGrpSpPr>
      <p:grpSpPr>
        <a:xfrm>
          <a:off x="0" y="0"/>
          <a:ext cx="0" cy="0"/>
          <a:chOff x="0" y="0"/>
          <a:chExt cx="0" cy="0"/>
        </a:xfrm>
      </p:grpSpPr>
      <p:sp>
        <p:nvSpPr>
          <p:cNvPr id="12" name="Presentation Title">
            <a:extLst>
              <a:ext uri="{FF2B5EF4-FFF2-40B4-BE49-F238E27FC236}">
                <a16:creationId xmlns:a16="http://schemas.microsoft.com/office/drawing/2014/main" id="{D047DFF2-E567-4B6F-971A-1AE10468CECE}"/>
              </a:ext>
            </a:extLst>
          </p:cNvPr>
          <p:cNvSpPr>
            <a:spLocks noGrp="1"/>
          </p:cNvSpPr>
          <p:nvPr>
            <p:ph type="title" hasCustomPrompt="1"/>
          </p:nvPr>
        </p:nvSpPr>
        <p:spPr>
          <a:xfrm>
            <a:off x="457200" y="457200"/>
            <a:ext cx="8229600" cy="1371600"/>
          </a:xfrm>
        </p:spPr>
        <p:txBody>
          <a:bodyPr/>
          <a:lstStyle>
            <a:lvl1pPr>
              <a:defRPr/>
            </a:lvl1pPr>
          </a:lstStyle>
          <a:p>
            <a:r>
              <a:rPr lang="en-US"/>
              <a:t>[Slide title]</a:t>
            </a:r>
            <a:endParaRPr lang="en-US" dirty="0"/>
          </a:p>
        </p:txBody>
      </p:sp>
      <p:sp>
        <p:nvSpPr>
          <p:cNvPr id="10" name="Text Placeholder 2"/>
          <p:cNvSpPr>
            <a:spLocks noGrp="1"/>
          </p:cNvSpPr>
          <p:nvPr>
            <p:ph type="body" sz="quarter" idx="14" hasCustomPrompt="1"/>
          </p:nvPr>
        </p:nvSpPr>
        <p:spPr>
          <a:xfrm>
            <a:off x="457200" y="2103438"/>
            <a:ext cx="2560638" cy="1325562"/>
          </a:xfrm>
        </p:spPr>
        <p:txBody>
          <a:bodyPr anchor="ctr" anchorCtr="0"/>
          <a:lstStyle>
            <a:lvl1pPr>
              <a:lnSpc>
                <a:spcPct val="100000"/>
              </a:lnSpc>
              <a:defRPr sz="7200" b="0" spc="-75" baseline="0">
                <a:solidFill>
                  <a:schemeClr val="accent3"/>
                </a:solidFill>
              </a:defRPr>
            </a:lvl1pPr>
          </a:lstStyle>
          <a:p>
            <a:pPr lvl="0"/>
            <a:r>
              <a:rPr lang="en-US"/>
              <a:t>00%</a:t>
            </a:r>
            <a:endParaRPr lang="en-US" dirty="0"/>
          </a:p>
        </p:txBody>
      </p:sp>
      <p:sp>
        <p:nvSpPr>
          <p:cNvPr id="13" name="Text Placeholder 3"/>
          <p:cNvSpPr>
            <a:spLocks noGrp="1"/>
          </p:cNvSpPr>
          <p:nvPr>
            <p:ph type="body" sz="quarter" idx="15" hasCustomPrompt="1"/>
          </p:nvPr>
        </p:nvSpPr>
        <p:spPr>
          <a:xfrm>
            <a:off x="3292475" y="2103438"/>
            <a:ext cx="2559050" cy="1325562"/>
          </a:xfrm>
        </p:spPr>
        <p:txBody>
          <a:bodyPr anchor="ctr" anchorCtr="0"/>
          <a:lstStyle>
            <a:lvl1pPr>
              <a:lnSpc>
                <a:spcPct val="100000"/>
              </a:lnSpc>
              <a:defRPr sz="7200" b="0" spc="-75" baseline="0">
                <a:solidFill>
                  <a:schemeClr val="tx2"/>
                </a:solidFill>
              </a:defRPr>
            </a:lvl1pPr>
          </a:lstStyle>
          <a:p>
            <a:pPr lvl="0"/>
            <a:r>
              <a:rPr lang="en-US"/>
              <a:t>00%</a:t>
            </a:r>
            <a:endParaRPr lang="en-US" dirty="0"/>
          </a:p>
        </p:txBody>
      </p:sp>
      <p:sp>
        <p:nvSpPr>
          <p:cNvPr id="14" name="Text Placeholder 4"/>
          <p:cNvSpPr>
            <a:spLocks noGrp="1"/>
          </p:cNvSpPr>
          <p:nvPr>
            <p:ph type="body" sz="quarter" idx="16" hasCustomPrompt="1"/>
          </p:nvPr>
        </p:nvSpPr>
        <p:spPr>
          <a:xfrm>
            <a:off x="6126164" y="2103438"/>
            <a:ext cx="2560636" cy="1325562"/>
          </a:xfrm>
        </p:spPr>
        <p:txBody>
          <a:bodyPr anchor="ctr" anchorCtr="0"/>
          <a:lstStyle>
            <a:lvl1pPr>
              <a:lnSpc>
                <a:spcPct val="100000"/>
              </a:lnSpc>
              <a:defRPr sz="7200" b="0" spc="-75" baseline="0">
                <a:solidFill>
                  <a:schemeClr val="accent1"/>
                </a:solidFill>
              </a:defRPr>
            </a:lvl1pPr>
          </a:lstStyle>
          <a:p>
            <a:pPr lvl="0"/>
            <a:r>
              <a:rPr lang="en-US"/>
              <a:t>00%</a:t>
            </a:r>
            <a:endParaRPr lang="en-US" dirty="0"/>
          </a:p>
        </p:txBody>
      </p:sp>
      <p:sp>
        <p:nvSpPr>
          <p:cNvPr id="3" name="Content Placeholder 2"/>
          <p:cNvSpPr>
            <a:spLocks noGrp="1"/>
          </p:cNvSpPr>
          <p:nvPr>
            <p:ph sz="half" idx="1"/>
          </p:nvPr>
        </p:nvSpPr>
        <p:spPr>
          <a:xfrm>
            <a:off x="457200" y="3611880"/>
            <a:ext cx="2560638" cy="2560319"/>
          </a:xfrm>
        </p:spPr>
        <p:txBody>
          <a:bodyPr/>
          <a:lstStyle>
            <a:lvl1pPr>
              <a:spcBef>
                <a:spcPts val="0"/>
              </a:spcBef>
              <a:spcAft>
                <a:spcPts val="450"/>
              </a:spcAft>
              <a:defRPr>
                <a:solidFill>
                  <a:schemeClr val="accent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904FBFED-85D0-8C43-84C6-BADD19241EDC}"/>
              </a:ext>
            </a:extLst>
          </p:cNvPr>
          <p:cNvSpPr>
            <a:spLocks noGrp="1"/>
          </p:cNvSpPr>
          <p:nvPr>
            <p:ph sz="half" idx="19"/>
          </p:nvPr>
        </p:nvSpPr>
        <p:spPr>
          <a:xfrm>
            <a:off x="3292475" y="3611881"/>
            <a:ext cx="2559050" cy="2560318"/>
          </a:xfrm>
        </p:spPr>
        <p:txBody>
          <a:bodyPr/>
          <a:lstStyle>
            <a:lvl1pPr>
              <a:spcBef>
                <a:spcPts val="0"/>
              </a:spcBef>
              <a:spcAft>
                <a:spcPts val="450"/>
              </a:spcAft>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4">
            <a:extLst>
              <a:ext uri="{FF2B5EF4-FFF2-40B4-BE49-F238E27FC236}">
                <a16:creationId xmlns:a16="http://schemas.microsoft.com/office/drawing/2014/main" id="{C7D43B0B-6C29-D449-BC95-219F98DA27E0}"/>
              </a:ext>
            </a:extLst>
          </p:cNvPr>
          <p:cNvSpPr>
            <a:spLocks noGrp="1"/>
          </p:cNvSpPr>
          <p:nvPr>
            <p:ph sz="half" idx="20"/>
          </p:nvPr>
        </p:nvSpPr>
        <p:spPr>
          <a:xfrm>
            <a:off x="6123781" y="3611880"/>
            <a:ext cx="2563020" cy="2560319"/>
          </a:xfrm>
        </p:spPr>
        <p:txBody>
          <a:bodyPr/>
          <a:lstStyle>
            <a:lvl1pPr>
              <a:spcBef>
                <a:spcPts val="0"/>
              </a:spcBef>
              <a:spcAft>
                <a:spcPts val="450"/>
              </a:spcAft>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ooter">
            <a:extLst>
              <a:ext uri="{FF2B5EF4-FFF2-40B4-BE49-F238E27FC236}">
                <a16:creationId xmlns:a16="http://schemas.microsoft.com/office/drawing/2014/main" id="{B63C30B2-1D67-4576-ACB9-0DFC341E1C67}"/>
              </a:ext>
            </a:extLst>
          </p:cNvPr>
          <p:cNvSpPr>
            <a:spLocks noGrp="1"/>
          </p:cNvSpPr>
          <p:nvPr>
            <p:ph type="ftr" sz="quarter" idx="21"/>
          </p:nvPr>
        </p:nvSpPr>
        <p:spPr>
          <a:xfrm>
            <a:off x="455295" y="6355080"/>
            <a:ext cx="3981768" cy="137160"/>
          </a:xfrm>
        </p:spPr>
        <p:txBody>
          <a:bodyPr/>
          <a:lstStyle/>
          <a:p>
            <a:pPr algn="l"/>
            <a:r>
              <a:rPr lang="en-US"/>
              <a:t>FICCI Awards</a:t>
            </a:r>
            <a:endParaRPr lang="en-US" dirty="0"/>
          </a:p>
        </p:txBody>
      </p:sp>
      <p:sp>
        <p:nvSpPr>
          <p:cNvPr id="18" name="Date">
            <a:extLst>
              <a:ext uri="{FF2B5EF4-FFF2-40B4-BE49-F238E27FC236}">
                <a16:creationId xmlns:a16="http://schemas.microsoft.com/office/drawing/2014/main" id="{E3085A88-49B1-464F-A901-9045F57A3028}"/>
              </a:ext>
            </a:extLst>
          </p:cNvPr>
          <p:cNvSpPr>
            <a:spLocks noGrp="1"/>
          </p:cNvSpPr>
          <p:nvPr>
            <p:ph type="dt" sz="half" idx="12"/>
          </p:nvPr>
        </p:nvSpPr>
        <p:spPr>
          <a:xfrm>
            <a:off x="7406640" y="6355080"/>
            <a:ext cx="1280160" cy="137160"/>
          </a:xfrm>
        </p:spPr>
        <p:txBody>
          <a:bodyPr/>
          <a:lstStyle/>
          <a:p>
            <a:r>
              <a:rPr lang="en-US" dirty="0"/>
              <a:t>August 2022</a:t>
            </a:r>
          </a:p>
        </p:txBody>
      </p:sp>
      <p:sp>
        <p:nvSpPr>
          <p:cNvPr id="19" name="Slide Number">
            <a:extLst>
              <a:ext uri="{FF2B5EF4-FFF2-40B4-BE49-F238E27FC236}">
                <a16:creationId xmlns:a16="http://schemas.microsoft.com/office/drawing/2014/main" id="{B20B46DF-9797-4B1D-B1F7-0A4CB71A1B74}"/>
              </a:ext>
            </a:extLst>
          </p:cNvPr>
          <p:cNvSpPr>
            <a:spLocks noGrp="1"/>
          </p:cNvSpPr>
          <p:nvPr>
            <p:ph type="sldNum" sz="quarter" idx="11"/>
          </p:nvPr>
        </p:nvSpPr>
        <p:spPr>
          <a:xfrm>
            <a:off x="7406640" y="6492240"/>
            <a:ext cx="1280160" cy="137160"/>
          </a:xfrm>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626635183"/>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hart Dark">
    <p:bg>
      <p:bgPr>
        <a:solidFill>
          <a:srgbClr val="464646"/>
        </a:solidFill>
        <a:effectLst/>
      </p:bgPr>
    </p:bg>
    <p:spTree>
      <p:nvGrpSpPr>
        <p:cNvPr id="1" name=""/>
        <p:cNvGrpSpPr/>
        <p:nvPr/>
      </p:nvGrpSpPr>
      <p:grpSpPr>
        <a:xfrm>
          <a:off x="0" y="0"/>
          <a:ext cx="0" cy="0"/>
          <a:chOff x="0" y="0"/>
          <a:chExt cx="0" cy="0"/>
        </a:xfrm>
      </p:grpSpPr>
      <p:sp>
        <p:nvSpPr>
          <p:cNvPr id="2" name="Presentation Title">
            <a:extLst>
              <a:ext uri="{FF2B5EF4-FFF2-40B4-BE49-F238E27FC236}">
                <a16:creationId xmlns:a16="http://schemas.microsoft.com/office/drawing/2014/main" id="{F44206D9-EF8B-BF4E-A93C-BD936733633C}"/>
              </a:ext>
            </a:extLst>
          </p:cNvPr>
          <p:cNvSpPr>
            <a:spLocks noGrp="1"/>
          </p:cNvSpPr>
          <p:nvPr>
            <p:ph type="title" hasCustomPrompt="1"/>
          </p:nvPr>
        </p:nvSpPr>
        <p:spPr/>
        <p:txBody>
          <a:bodyPr/>
          <a:lstStyle>
            <a:lvl1pPr>
              <a:defRPr>
                <a:solidFill>
                  <a:schemeClr val="tx1"/>
                </a:solidFill>
              </a:defRPr>
            </a:lvl1pPr>
          </a:lstStyle>
          <a:p>
            <a:r>
              <a:rPr lang="en-US"/>
              <a:t>[Slide title]</a:t>
            </a:r>
            <a:endParaRPr lang="en-US" dirty="0"/>
          </a:p>
        </p:txBody>
      </p:sp>
      <p:sp>
        <p:nvSpPr>
          <p:cNvPr id="8" name="Chart Placeholder"/>
          <p:cNvSpPr>
            <a:spLocks noGrp="1"/>
          </p:cNvSpPr>
          <p:nvPr>
            <p:ph type="chart" sz="quarter" idx="13"/>
          </p:nvPr>
        </p:nvSpPr>
        <p:spPr>
          <a:xfrm>
            <a:off x="457200" y="2103438"/>
            <a:ext cx="8229600" cy="4068762"/>
          </a:xfrm>
        </p:spPr>
        <p:txBody>
          <a:bodyPr anchor="ctr" anchorCtr="0"/>
          <a:lstStyle>
            <a:lvl1pPr algn="ctr">
              <a:defRPr sz="1000" b="0">
                <a:solidFill>
                  <a:schemeClr val="tx1"/>
                </a:solidFill>
              </a:defRPr>
            </a:lvl1pPr>
          </a:lstStyle>
          <a:p>
            <a:r>
              <a:rPr lang="en-US" dirty="0"/>
              <a:t>Click icon to </a:t>
            </a:r>
            <a:r>
              <a:rPr lang="en-US"/>
              <a:t>add chart</a:t>
            </a:r>
            <a:endParaRPr lang="en-US" dirty="0"/>
          </a:p>
        </p:txBody>
      </p:sp>
      <p:sp>
        <p:nvSpPr>
          <p:cNvPr id="4" name="Footer">
            <a:extLst>
              <a:ext uri="{FF2B5EF4-FFF2-40B4-BE49-F238E27FC236}">
                <a16:creationId xmlns:a16="http://schemas.microsoft.com/office/drawing/2014/main" id="{37FD56E0-0DF8-BC46-A569-DF7EC0CC69FD}"/>
              </a:ext>
            </a:extLst>
          </p:cNvPr>
          <p:cNvSpPr>
            <a:spLocks noGrp="1"/>
          </p:cNvSpPr>
          <p:nvPr>
            <p:ph type="ftr" sz="quarter" idx="15"/>
          </p:nvPr>
        </p:nvSpPr>
        <p:spPr/>
        <p:txBody>
          <a:bodyPr/>
          <a:lstStyle/>
          <a:p>
            <a:pPr algn="l"/>
            <a:r>
              <a:rPr lang="en-US"/>
              <a:t>FICCI Awards</a:t>
            </a:r>
            <a:endParaRPr lang="en-US" dirty="0"/>
          </a:p>
        </p:txBody>
      </p:sp>
      <p:sp>
        <p:nvSpPr>
          <p:cNvPr id="3" name="Date">
            <a:extLst>
              <a:ext uri="{FF2B5EF4-FFF2-40B4-BE49-F238E27FC236}">
                <a16:creationId xmlns:a16="http://schemas.microsoft.com/office/drawing/2014/main" id="{6B4F0E37-3A0F-7442-B2AD-7E02C76812FA}"/>
              </a:ext>
            </a:extLst>
          </p:cNvPr>
          <p:cNvSpPr>
            <a:spLocks noGrp="1"/>
          </p:cNvSpPr>
          <p:nvPr>
            <p:ph type="dt" sz="half" idx="14"/>
          </p:nvPr>
        </p:nvSpPr>
        <p:spPr/>
        <p:txBody>
          <a:bodyPr/>
          <a:lstStyle/>
          <a:p>
            <a:r>
              <a:rPr lang="en-US" dirty="0"/>
              <a:t>August 2022</a:t>
            </a:r>
          </a:p>
        </p:txBody>
      </p:sp>
      <p:sp>
        <p:nvSpPr>
          <p:cNvPr id="6" name="Slide Number">
            <a:extLst>
              <a:ext uri="{FF2B5EF4-FFF2-40B4-BE49-F238E27FC236}">
                <a16:creationId xmlns:a16="http://schemas.microsoft.com/office/drawing/2014/main" id="{AF279FE9-3470-C744-9BB9-7C1EFCC5A05A}"/>
              </a:ext>
            </a:extLst>
          </p:cNvPr>
          <p:cNvSpPr>
            <a:spLocks noGrp="1"/>
          </p:cNvSpPr>
          <p:nvPr>
            <p:ph type="sldNum" sz="quarter" idx="16"/>
          </p:nvPr>
        </p:nvSpPr>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1735232353"/>
      </p:ext>
    </p:extLst>
  </p:cSld>
  <p:clrMapOvr>
    <a:overrideClrMapping bg1="dk1" tx1="lt1" bg2="dk2" tx2="lt2" accent1="accent1" accent2="accent2" accent3="accent3" accent4="accent4" accent5="accent5" accent6="accent6" hlink="hlink" folHlink="folHlink"/>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hank You Light">
    <p:bg>
      <p:bgRef idx="1001">
        <a:schemeClr val="bg1"/>
      </p:bgRef>
    </p:bg>
    <p:spTree>
      <p:nvGrpSpPr>
        <p:cNvPr id="1" name=""/>
        <p:cNvGrpSpPr/>
        <p:nvPr/>
      </p:nvGrpSpPr>
      <p:grpSpPr>
        <a:xfrm>
          <a:off x="0" y="0"/>
          <a:ext cx="0" cy="0"/>
          <a:chOff x="0" y="0"/>
          <a:chExt cx="0" cy="0"/>
        </a:xfrm>
      </p:grpSpPr>
      <p:sp>
        <p:nvSpPr>
          <p:cNvPr id="2" name="Presentation Title"/>
          <p:cNvSpPr>
            <a:spLocks noGrp="1"/>
          </p:cNvSpPr>
          <p:nvPr>
            <p:ph type="ctrTitle" hasCustomPrompt="1"/>
          </p:nvPr>
        </p:nvSpPr>
        <p:spPr>
          <a:xfrm>
            <a:off x="457200" y="457199"/>
            <a:ext cx="3980258" cy="2514601"/>
          </a:xfrm>
        </p:spPr>
        <p:txBody>
          <a:bodyPr anchor="b" anchorCtr="0">
            <a:normAutofit/>
          </a:bodyPr>
          <a:lstStyle>
            <a:lvl1pPr algn="l">
              <a:lnSpc>
                <a:spcPct val="85000"/>
              </a:lnSpc>
              <a:defRPr sz="4400">
                <a:solidFill>
                  <a:schemeClr val="tx1"/>
                </a:solidFill>
              </a:defRPr>
            </a:lvl1pPr>
          </a:lstStyle>
          <a:p>
            <a:r>
              <a:rPr lang="en-US"/>
              <a:t>Thank you</a:t>
            </a:r>
            <a:endParaRPr lang="en-US" dirty="0"/>
          </a:p>
        </p:txBody>
      </p:sp>
      <p:sp>
        <p:nvSpPr>
          <p:cNvPr id="14" name="Rectangle"/>
          <p:cNvSpPr/>
          <p:nvPr/>
        </p:nvSpPr>
        <p:spPr bwMode="hidden">
          <a:xfrm>
            <a:off x="0" y="4940854"/>
            <a:ext cx="9144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AutoShape 3"/>
          <p:cNvSpPr>
            <a:spLocks noChangeAspect="1" noChangeArrowheads="1" noTextEdit="1"/>
          </p:cNvSpPr>
          <p:nvPr/>
        </p:nvSpPr>
        <p:spPr bwMode="auto">
          <a:xfrm>
            <a:off x="40005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6" name="Text Placeholder"/>
          <p:cNvSpPr>
            <a:spLocks noGrp="1"/>
          </p:cNvSpPr>
          <p:nvPr>
            <p:ph type="body" sz="quarter" idx="10" hasCustomPrompt="1"/>
          </p:nvPr>
        </p:nvSpPr>
        <p:spPr>
          <a:xfrm>
            <a:off x="457200" y="5212080"/>
            <a:ext cx="8229600" cy="1371600"/>
          </a:xfrm>
        </p:spPr>
        <p:txBody>
          <a:bodyPr/>
          <a:lstStyle>
            <a:lvl1pPr marL="0">
              <a:lnSpc>
                <a:spcPct val="100000"/>
              </a:lnSpc>
              <a:spcBef>
                <a:spcPts val="0"/>
              </a:spcBef>
              <a:spcAft>
                <a:spcPts val="0"/>
              </a:spcAft>
              <a:buFontTx/>
              <a:buNone/>
              <a:defRPr sz="1000" b="0">
                <a:solidFill>
                  <a:schemeClr val="bg1"/>
                </a:solidFill>
              </a:defRPr>
            </a:lvl1pPr>
            <a:lvl2pPr marL="0">
              <a:lnSpc>
                <a:spcPct val="100000"/>
              </a:lnSpc>
              <a:spcBef>
                <a:spcPts val="0"/>
              </a:spcBef>
              <a:spcAft>
                <a:spcPts val="0"/>
              </a:spcAft>
              <a:buFontTx/>
              <a:buNone/>
              <a:defRPr sz="1000" b="0">
                <a:solidFill>
                  <a:schemeClr val="bg1"/>
                </a:solidFill>
              </a:defRPr>
            </a:lvl2pPr>
            <a:lvl3pPr marL="0" indent="0">
              <a:lnSpc>
                <a:spcPct val="100000"/>
              </a:lnSpc>
              <a:spcBef>
                <a:spcPts val="0"/>
              </a:spcBef>
              <a:spcAft>
                <a:spcPts val="0"/>
              </a:spcAft>
              <a:buFontTx/>
              <a:buNone/>
              <a:defRPr sz="1000" b="0">
                <a:solidFill>
                  <a:schemeClr val="bg1"/>
                </a:solidFill>
              </a:defRPr>
            </a:lvl3pPr>
            <a:lvl4pPr marL="0" indent="0">
              <a:lnSpc>
                <a:spcPct val="100000"/>
              </a:lnSpc>
              <a:spcBef>
                <a:spcPts val="0"/>
              </a:spcBef>
              <a:spcAft>
                <a:spcPts val="0"/>
              </a:spcAft>
              <a:buFontTx/>
              <a:buNone/>
              <a:defRPr sz="1000" b="0">
                <a:solidFill>
                  <a:schemeClr val="bg1"/>
                </a:solidFill>
              </a:defRPr>
            </a:lvl4pPr>
            <a:lvl5pPr marL="0" indent="0">
              <a:lnSpc>
                <a:spcPct val="100000"/>
              </a:lnSpc>
              <a:spcBef>
                <a:spcPts val="0"/>
              </a:spcBef>
              <a:spcAft>
                <a:spcPts val="0"/>
              </a:spcAft>
              <a:buFontTx/>
              <a:buNone/>
              <a:defRPr sz="1000" b="0">
                <a:solidFill>
                  <a:schemeClr val="bg1"/>
                </a:solidFill>
              </a:defRPr>
            </a:lvl5pPr>
            <a:lvl6pPr marL="0" indent="0">
              <a:lnSpc>
                <a:spcPct val="100000"/>
              </a:lnSpc>
              <a:spcBef>
                <a:spcPts val="0"/>
              </a:spcBef>
              <a:spcAft>
                <a:spcPts val="0"/>
              </a:spcAft>
              <a:buFontTx/>
              <a:buNone/>
              <a:defRPr sz="1000">
                <a:solidFill>
                  <a:schemeClr val="bg1"/>
                </a:solidFill>
              </a:defRPr>
            </a:lvl6pPr>
            <a:lvl7pPr marL="0" indent="0">
              <a:lnSpc>
                <a:spcPct val="100000"/>
              </a:lnSpc>
              <a:spcBef>
                <a:spcPts val="0"/>
              </a:spcBef>
              <a:spcAft>
                <a:spcPts val="0"/>
              </a:spcAft>
              <a:buFontTx/>
              <a:buNone/>
              <a:defRPr sz="1000">
                <a:solidFill>
                  <a:schemeClr val="bg1"/>
                </a:solidFill>
              </a:defRPr>
            </a:lvl7pPr>
            <a:lvl8pPr marL="0" indent="0">
              <a:lnSpc>
                <a:spcPct val="100000"/>
              </a:lnSpc>
              <a:spcBef>
                <a:spcPts val="0"/>
              </a:spcBef>
              <a:spcAft>
                <a:spcPts val="0"/>
              </a:spcAft>
              <a:buFontTx/>
              <a:buNone/>
              <a:defRPr sz="1000">
                <a:solidFill>
                  <a:schemeClr val="bg1"/>
                </a:solidFill>
              </a:defRPr>
            </a:lvl8pPr>
            <a:lvl9pPr marL="0" indent="0">
              <a:lnSpc>
                <a:spcPct val="100000"/>
              </a:lnSpc>
              <a:spcBef>
                <a:spcPts val="0"/>
              </a:spcBef>
              <a:spcAft>
                <a:spcPts val="0"/>
              </a:spcAft>
              <a:buFontTx/>
              <a:buNone/>
              <a:defRPr sz="1000">
                <a:solidFill>
                  <a:schemeClr val="bg1"/>
                </a:solidFill>
              </a:defRPr>
            </a:lvl9pPr>
          </a:lstStyle>
          <a:p>
            <a:pPr lvl="0"/>
            <a:r>
              <a:rPr lang="en-US"/>
              <a:t>[Legal]</a:t>
            </a:r>
            <a:endParaRPr lang="en-US" dirty="0"/>
          </a:p>
        </p:txBody>
      </p:sp>
      <p:sp>
        <p:nvSpPr>
          <p:cNvPr id="9" name="AutoShape 3"/>
          <p:cNvSpPr>
            <a:spLocks noChangeAspect="1" noChangeArrowheads="1" noTextEdit="1"/>
          </p:cNvSpPr>
          <p:nvPr userDrawn="1"/>
        </p:nvSpPr>
        <p:spPr bwMode="auto">
          <a:xfrm>
            <a:off x="40005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1" name="TextBox">
            <a:extLst>
              <a:ext uri="{FF2B5EF4-FFF2-40B4-BE49-F238E27FC236}">
                <a16:creationId xmlns:a16="http://schemas.microsoft.com/office/drawing/2014/main" id="{18776BAD-F3BE-6648-8D3E-3ECF66E50703}"/>
              </a:ext>
            </a:extLst>
          </p:cNvPr>
          <p:cNvSpPr txBox="1"/>
          <p:nvPr userDrawn="1"/>
        </p:nvSpPr>
        <p:spPr>
          <a:xfrm>
            <a:off x="457199" y="4389120"/>
            <a:ext cx="3980259" cy="365760"/>
          </a:xfrm>
          <a:prstGeom prst="rect">
            <a:avLst/>
          </a:prstGeom>
          <a:noFill/>
        </p:spPr>
        <p:txBody>
          <a:bodyPr wrap="square" lIns="0" tIns="0" rIns="0" bIns="0" rtlCol="0">
            <a:noAutofit/>
          </a:bodyPr>
          <a:lstStyle/>
          <a:p>
            <a:pPr marL="0" indent="0">
              <a:lnSpc>
                <a:spcPct val="100000"/>
              </a:lnSpc>
              <a:spcBef>
                <a:spcPts val="0"/>
              </a:spcBef>
              <a:buSzPct val="100000"/>
              <a:buFont typeface="Arial"/>
              <a:buNone/>
            </a:pPr>
            <a:r>
              <a:rPr lang="en-US" sz="1000">
                <a:solidFill>
                  <a:schemeClr val="tx1"/>
                </a:solidFill>
              </a:rPr>
              <a:t>pwc.com</a:t>
            </a:r>
            <a:endParaRPr lang="en-US" sz="1000" dirty="0">
              <a:solidFill>
                <a:schemeClr val="tx1"/>
              </a:solidFill>
            </a:endParaRPr>
          </a:p>
        </p:txBody>
      </p:sp>
    </p:spTree>
    <p:extLst>
      <p:ext uri="{BB962C8B-B14F-4D97-AF65-F5344CB8AC3E}">
        <p14:creationId xmlns:p14="http://schemas.microsoft.com/office/powerpoint/2010/main" val="327065129"/>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p:bg>
      <p:bgPr>
        <a:solidFill>
          <a:srgbClr val="D04A0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86200" y="2109471"/>
            <a:ext cx="3520440" cy="2651442"/>
          </a:xfrm>
        </p:spPr>
        <p:txBody>
          <a:bodyPr anchor="t" anchorCtr="0">
            <a:noAutofit/>
          </a:bodyPr>
          <a:lstStyle>
            <a:lvl1pPr>
              <a:lnSpc>
                <a:spcPct val="85000"/>
              </a:lnSpc>
              <a:defRPr sz="3600" b="0">
                <a:solidFill>
                  <a:schemeClr val="bg1"/>
                </a:solidFill>
                <a:latin typeface="+mn-lt"/>
              </a:defRPr>
            </a:lvl1pPr>
          </a:lstStyle>
          <a:p>
            <a:r>
              <a:rPr lang="en-US" dirty="0"/>
              <a:t>[Section header </a:t>
            </a:r>
            <a:r>
              <a:rPr lang="en-US"/>
              <a:t>title]</a:t>
            </a:r>
            <a:endParaRPr lang="en-US" dirty="0"/>
          </a:p>
        </p:txBody>
      </p:sp>
      <p:sp>
        <p:nvSpPr>
          <p:cNvPr id="4" name="Subtitle 2">
            <a:extLst>
              <a:ext uri="{FF2B5EF4-FFF2-40B4-BE49-F238E27FC236}">
                <a16:creationId xmlns:a16="http://schemas.microsoft.com/office/drawing/2014/main" id="{A1971A9E-1347-2E4A-8F01-32BA5D5488B1}"/>
              </a:ext>
            </a:extLst>
          </p:cNvPr>
          <p:cNvSpPr>
            <a:spLocks noGrp="1"/>
          </p:cNvSpPr>
          <p:nvPr>
            <p:ph type="subTitle" idx="1" hasCustomPrompt="1"/>
          </p:nvPr>
        </p:nvSpPr>
        <p:spPr>
          <a:xfrm>
            <a:off x="457200" y="0"/>
            <a:ext cx="3429000" cy="6858000"/>
          </a:xfrm>
          <a:noFill/>
        </p:spPr>
        <p:txBody>
          <a:bodyPr anchor="ctr" anchorCtr="0"/>
          <a:lstStyle>
            <a:lvl1pPr marL="0" indent="0" algn="l">
              <a:lnSpc>
                <a:spcPct val="95000"/>
              </a:lnSpc>
              <a:spcBef>
                <a:spcPts val="0"/>
              </a:spcBef>
              <a:spcAft>
                <a:spcPts val="0"/>
              </a:spcAft>
              <a:buNone/>
              <a:defRPr sz="45000" b="0">
                <a:solidFill>
                  <a:schemeClr val="bg1"/>
                </a:solidFill>
              </a:defRPr>
            </a:lvl1pPr>
            <a:lvl2pPr marL="0" indent="0" algn="l">
              <a:lnSpc>
                <a:spcPct val="95000"/>
              </a:lnSpc>
              <a:spcBef>
                <a:spcPts val="0"/>
              </a:spcBef>
              <a:spcAft>
                <a:spcPts val="0"/>
              </a:spcAft>
              <a:buNone/>
              <a:defRPr sz="45000">
                <a:solidFill>
                  <a:schemeClr val="bg1"/>
                </a:solidFill>
              </a:defRPr>
            </a:lvl2pPr>
            <a:lvl3pPr marL="0" indent="0" algn="l">
              <a:lnSpc>
                <a:spcPct val="95000"/>
              </a:lnSpc>
              <a:spcBef>
                <a:spcPts val="0"/>
              </a:spcBef>
              <a:spcAft>
                <a:spcPts val="0"/>
              </a:spcAft>
              <a:buNone/>
              <a:defRPr sz="45000">
                <a:solidFill>
                  <a:schemeClr val="bg1"/>
                </a:solidFill>
              </a:defRPr>
            </a:lvl3pPr>
            <a:lvl4pPr marL="0" indent="0" algn="l">
              <a:lnSpc>
                <a:spcPct val="95000"/>
              </a:lnSpc>
              <a:spcBef>
                <a:spcPts val="0"/>
              </a:spcBef>
              <a:spcAft>
                <a:spcPts val="0"/>
              </a:spcAft>
              <a:buNone/>
              <a:defRPr sz="45000">
                <a:solidFill>
                  <a:schemeClr val="bg1"/>
                </a:solidFill>
              </a:defRPr>
            </a:lvl4pPr>
            <a:lvl5pPr marL="0" indent="0" algn="l">
              <a:lnSpc>
                <a:spcPct val="95000"/>
              </a:lnSpc>
              <a:spcBef>
                <a:spcPts val="0"/>
              </a:spcBef>
              <a:spcAft>
                <a:spcPts val="0"/>
              </a:spcAft>
              <a:buNone/>
              <a:defRPr sz="45000">
                <a:solidFill>
                  <a:schemeClr val="bg1"/>
                </a:solidFill>
              </a:defRPr>
            </a:lvl5pPr>
            <a:lvl6pPr marL="0" indent="0" algn="l">
              <a:lnSpc>
                <a:spcPct val="95000"/>
              </a:lnSpc>
              <a:spcBef>
                <a:spcPts val="0"/>
              </a:spcBef>
              <a:spcAft>
                <a:spcPts val="0"/>
              </a:spcAft>
              <a:buNone/>
              <a:defRPr sz="45000">
                <a:solidFill>
                  <a:schemeClr val="bg1"/>
                </a:solidFill>
              </a:defRPr>
            </a:lvl6pPr>
            <a:lvl7pPr marL="0" indent="0" algn="l">
              <a:lnSpc>
                <a:spcPct val="95000"/>
              </a:lnSpc>
              <a:spcBef>
                <a:spcPts val="0"/>
              </a:spcBef>
              <a:spcAft>
                <a:spcPts val="0"/>
              </a:spcAft>
              <a:buNone/>
              <a:defRPr sz="45000">
                <a:solidFill>
                  <a:schemeClr val="bg1"/>
                </a:solidFill>
              </a:defRPr>
            </a:lvl7pPr>
            <a:lvl8pPr marL="0" indent="0" algn="l">
              <a:lnSpc>
                <a:spcPct val="95000"/>
              </a:lnSpc>
              <a:spcBef>
                <a:spcPts val="0"/>
              </a:spcBef>
              <a:spcAft>
                <a:spcPts val="0"/>
              </a:spcAft>
              <a:buNone/>
              <a:defRPr sz="45000">
                <a:solidFill>
                  <a:schemeClr val="bg1"/>
                </a:solidFill>
              </a:defRPr>
            </a:lvl8pPr>
            <a:lvl9pPr marL="0" indent="0" algn="l">
              <a:lnSpc>
                <a:spcPct val="95000"/>
              </a:lnSpc>
              <a:spcBef>
                <a:spcPts val="0"/>
              </a:spcBef>
              <a:spcAft>
                <a:spcPts val="0"/>
              </a:spcAft>
              <a:buNone/>
              <a:defRPr sz="45000">
                <a:solidFill>
                  <a:schemeClr val="bg1"/>
                </a:solidFill>
              </a:defRPr>
            </a:lvl9pPr>
          </a:lstStyle>
          <a:p>
            <a:r>
              <a:rPr lang="en-US" dirty="0"/>
              <a:t>1</a:t>
            </a:r>
          </a:p>
        </p:txBody>
      </p:sp>
    </p:spTree>
    <p:extLst>
      <p:ext uri="{BB962C8B-B14F-4D97-AF65-F5344CB8AC3E}">
        <p14:creationId xmlns:p14="http://schemas.microsoft.com/office/powerpoint/2010/main" val="2473355434"/>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rgbClr val="E0301E"/>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86200" y="2103438"/>
            <a:ext cx="3520440" cy="2651442"/>
          </a:xfrm>
        </p:spPr>
        <p:txBody>
          <a:bodyPr anchor="t" anchorCtr="0">
            <a:noAutofit/>
          </a:bodyPr>
          <a:lstStyle>
            <a:lvl1pPr>
              <a:lnSpc>
                <a:spcPct val="85000"/>
              </a:lnSpc>
              <a:defRPr sz="3600" b="0">
                <a:solidFill>
                  <a:schemeClr val="bg1"/>
                </a:solidFill>
                <a:latin typeface="+mn-lt"/>
              </a:defRPr>
            </a:lvl1pPr>
          </a:lstStyle>
          <a:p>
            <a:r>
              <a:rPr lang="en-US" dirty="0"/>
              <a:t>[Section header </a:t>
            </a:r>
            <a:r>
              <a:rPr lang="en-US"/>
              <a:t>title]</a:t>
            </a:r>
            <a:endParaRPr lang="en-US" dirty="0"/>
          </a:p>
        </p:txBody>
      </p:sp>
      <p:sp>
        <p:nvSpPr>
          <p:cNvPr id="7" name="Subtitle 2">
            <a:extLst>
              <a:ext uri="{FF2B5EF4-FFF2-40B4-BE49-F238E27FC236}">
                <a16:creationId xmlns:a16="http://schemas.microsoft.com/office/drawing/2014/main" id="{39EE0CDA-9940-814C-989A-562239DC070D}"/>
              </a:ext>
            </a:extLst>
          </p:cNvPr>
          <p:cNvSpPr>
            <a:spLocks noGrp="1"/>
          </p:cNvSpPr>
          <p:nvPr>
            <p:ph type="subTitle" idx="1" hasCustomPrompt="1"/>
          </p:nvPr>
        </p:nvSpPr>
        <p:spPr>
          <a:xfrm>
            <a:off x="457200" y="0"/>
            <a:ext cx="3429000" cy="6858000"/>
          </a:xfrm>
          <a:noFill/>
        </p:spPr>
        <p:txBody>
          <a:bodyPr anchor="ctr" anchorCtr="0"/>
          <a:lstStyle>
            <a:lvl1pPr marL="0" indent="0" algn="l">
              <a:lnSpc>
                <a:spcPct val="95000"/>
              </a:lnSpc>
              <a:spcBef>
                <a:spcPts val="0"/>
              </a:spcBef>
              <a:spcAft>
                <a:spcPts val="0"/>
              </a:spcAft>
              <a:buNone/>
              <a:defRPr sz="45000" b="0">
                <a:solidFill>
                  <a:schemeClr val="bg1"/>
                </a:solidFill>
              </a:defRPr>
            </a:lvl1pPr>
            <a:lvl2pPr marL="0" indent="0" algn="l">
              <a:lnSpc>
                <a:spcPct val="95000"/>
              </a:lnSpc>
              <a:spcBef>
                <a:spcPts val="0"/>
              </a:spcBef>
              <a:spcAft>
                <a:spcPts val="0"/>
              </a:spcAft>
              <a:buNone/>
              <a:defRPr sz="45000">
                <a:solidFill>
                  <a:schemeClr val="bg1"/>
                </a:solidFill>
              </a:defRPr>
            </a:lvl2pPr>
            <a:lvl3pPr marL="0" indent="0" algn="l">
              <a:lnSpc>
                <a:spcPct val="95000"/>
              </a:lnSpc>
              <a:spcBef>
                <a:spcPts val="0"/>
              </a:spcBef>
              <a:spcAft>
                <a:spcPts val="0"/>
              </a:spcAft>
              <a:buNone/>
              <a:defRPr sz="45000">
                <a:solidFill>
                  <a:schemeClr val="bg1"/>
                </a:solidFill>
              </a:defRPr>
            </a:lvl3pPr>
            <a:lvl4pPr marL="0" indent="0" algn="l">
              <a:lnSpc>
                <a:spcPct val="95000"/>
              </a:lnSpc>
              <a:spcBef>
                <a:spcPts val="0"/>
              </a:spcBef>
              <a:spcAft>
                <a:spcPts val="0"/>
              </a:spcAft>
              <a:buNone/>
              <a:defRPr sz="45000">
                <a:solidFill>
                  <a:schemeClr val="bg1"/>
                </a:solidFill>
              </a:defRPr>
            </a:lvl4pPr>
            <a:lvl5pPr marL="0" indent="0" algn="l">
              <a:lnSpc>
                <a:spcPct val="95000"/>
              </a:lnSpc>
              <a:spcBef>
                <a:spcPts val="0"/>
              </a:spcBef>
              <a:spcAft>
                <a:spcPts val="0"/>
              </a:spcAft>
              <a:buNone/>
              <a:defRPr sz="45000">
                <a:solidFill>
                  <a:schemeClr val="bg1"/>
                </a:solidFill>
              </a:defRPr>
            </a:lvl5pPr>
            <a:lvl6pPr marL="0" indent="0" algn="l">
              <a:lnSpc>
                <a:spcPct val="95000"/>
              </a:lnSpc>
              <a:spcBef>
                <a:spcPts val="0"/>
              </a:spcBef>
              <a:spcAft>
                <a:spcPts val="0"/>
              </a:spcAft>
              <a:buNone/>
              <a:defRPr sz="45000">
                <a:solidFill>
                  <a:schemeClr val="bg1"/>
                </a:solidFill>
              </a:defRPr>
            </a:lvl6pPr>
            <a:lvl7pPr marL="0" indent="0" algn="l">
              <a:lnSpc>
                <a:spcPct val="95000"/>
              </a:lnSpc>
              <a:spcBef>
                <a:spcPts val="0"/>
              </a:spcBef>
              <a:spcAft>
                <a:spcPts val="0"/>
              </a:spcAft>
              <a:buNone/>
              <a:defRPr sz="45000">
                <a:solidFill>
                  <a:schemeClr val="bg1"/>
                </a:solidFill>
              </a:defRPr>
            </a:lvl7pPr>
            <a:lvl8pPr marL="0" indent="0" algn="l">
              <a:lnSpc>
                <a:spcPct val="95000"/>
              </a:lnSpc>
              <a:spcBef>
                <a:spcPts val="0"/>
              </a:spcBef>
              <a:spcAft>
                <a:spcPts val="0"/>
              </a:spcAft>
              <a:buNone/>
              <a:defRPr sz="45000">
                <a:solidFill>
                  <a:schemeClr val="bg1"/>
                </a:solidFill>
              </a:defRPr>
            </a:lvl8pPr>
            <a:lvl9pPr marL="0" indent="0" algn="l">
              <a:lnSpc>
                <a:spcPct val="95000"/>
              </a:lnSpc>
              <a:spcBef>
                <a:spcPts val="0"/>
              </a:spcBef>
              <a:spcAft>
                <a:spcPts val="0"/>
              </a:spcAft>
              <a:buNone/>
              <a:defRPr sz="45000">
                <a:solidFill>
                  <a:schemeClr val="bg1"/>
                </a:solidFill>
              </a:defRPr>
            </a:lvl9pPr>
          </a:lstStyle>
          <a:p>
            <a:r>
              <a:rPr lang="en-US" dirty="0"/>
              <a:t>2</a:t>
            </a:r>
          </a:p>
        </p:txBody>
      </p:sp>
    </p:spTree>
    <p:extLst>
      <p:ext uri="{BB962C8B-B14F-4D97-AF65-F5344CB8AC3E}">
        <p14:creationId xmlns:p14="http://schemas.microsoft.com/office/powerpoint/2010/main" val="142185537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p:bg>
      <p:bgPr>
        <a:solidFill>
          <a:srgbClr val="DB536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86200" y="2103438"/>
            <a:ext cx="3520440" cy="2651442"/>
          </a:xfrm>
        </p:spPr>
        <p:txBody>
          <a:bodyPr anchor="t" anchorCtr="0">
            <a:noAutofit/>
          </a:bodyPr>
          <a:lstStyle>
            <a:lvl1pPr>
              <a:lnSpc>
                <a:spcPct val="85000"/>
              </a:lnSpc>
              <a:defRPr sz="3600" b="0">
                <a:solidFill>
                  <a:schemeClr val="bg1"/>
                </a:solidFill>
                <a:latin typeface="+mn-lt"/>
              </a:defRPr>
            </a:lvl1pPr>
          </a:lstStyle>
          <a:p>
            <a:r>
              <a:rPr lang="en-US" dirty="0"/>
              <a:t>[Section header </a:t>
            </a:r>
            <a:r>
              <a:rPr lang="en-US"/>
              <a:t>title]</a:t>
            </a:r>
            <a:endParaRPr lang="en-US" dirty="0"/>
          </a:p>
        </p:txBody>
      </p:sp>
      <p:sp>
        <p:nvSpPr>
          <p:cNvPr id="7" name="Subtitle 2">
            <a:extLst>
              <a:ext uri="{FF2B5EF4-FFF2-40B4-BE49-F238E27FC236}">
                <a16:creationId xmlns:a16="http://schemas.microsoft.com/office/drawing/2014/main" id="{3014AAE4-851E-7343-BF86-0AD302DD1369}"/>
              </a:ext>
            </a:extLst>
          </p:cNvPr>
          <p:cNvSpPr>
            <a:spLocks noGrp="1"/>
          </p:cNvSpPr>
          <p:nvPr>
            <p:ph type="subTitle" idx="1" hasCustomPrompt="1"/>
          </p:nvPr>
        </p:nvSpPr>
        <p:spPr>
          <a:xfrm>
            <a:off x="457200" y="0"/>
            <a:ext cx="3429000" cy="6858000"/>
          </a:xfrm>
          <a:noFill/>
        </p:spPr>
        <p:txBody>
          <a:bodyPr anchor="ctr" anchorCtr="0"/>
          <a:lstStyle>
            <a:lvl1pPr marL="0" indent="0" algn="l">
              <a:lnSpc>
                <a:spcPct val="95000"/>
              </a:lnSpc>
              <a:spcBef>
                <a:spcPts val="0"/>
              </a:spcBef>
              <a:spcAft>
                <a:spcPts val="0"/>
              </a:spcAft>
              <a:buNone/>
              <a:defRPr sz="45000" b="0">
                <a:solidFill>
                  <a:schemeClr val="bg1"/>
                </a:solidFill>
              </a:defRPr>
            </a:lvl1pPr>
            <a:lvl2pPr marL="0" indent="0" algn="l">
              <a:lnSpc>
                <a:spcPct val="95000"/>
              </a:lnSpc>
              <a:spcBef>
                <a:spcPts val="0"/>
              </a:spcBef>
              <a:spcAft>
                <a:spcPts val="0"/>
              </a:spcAft>
              <a:buNone/>
              <a:defRPr sz="45000">
                <a:solidFill>
                  <a:schemeClr val="bg1"/>
                </a:solidFill>
              </a:defRPr>
            </a:lvl2pPr>
            <a:lvl3pPr marL="0" indent="0" algn="l">
              <a:lnSpc>
                <a:spcPct val="95000"/>
              </a:lnSpc>
              <a:spcBef>
                <a:spcPts val="0"/>
              </a:spcBef>
              <a:spcAft>
                <a:spcPts val="0"/>
              </a:spcAft>
              <a:buNone/>
              <a:defRPr sz="45000">
                <a:solidFill>
                  <a:schemeClr val="bg1"/>
                </a:solidFill>
              </a:defRPr>
            </a:lvl3pPr>
            <a:lvl4pPr marL="0" indent="0" algn="l">
              <a:lnSpc>
                <a:spcPct val="95000"/>
              </a:lnSpc>
              <a:spcBef>
                <a:spcPts val="0"/>
              </a:spcBef>
              <a:spcAft>
                <a:spcPts val="0"/>
              </a:spcAft>
              <a:buNone/>
              <a:defRPr sz="45000">
                <a:solidFill>
                  <a:schemeClr val="bg1"/>
                </a:solidFill>
              </a:defRPr>
            </a:lvl4pPr>
            <a:lvl5pPr marL="0" indent="0" algn="l">
              <a:lnSpc>
                <a:spcPct val="95000"/>
              </a:lnSpc>
              <a:spcBef>
                <a:spcPts val="0"/>
              </a:spcBef>
              <a:spcAft>
                <a:spcPts val="0"/>
              </a:spcAft>
              <a:buNone/>
              <a:defRPr sz="45000">
                <a:solidFill>
                  <a:schemeClr val="bg1"/>
                </a:solidFill>
              </a:defRPr>
            </a:lvl5pPr>
            <a:lvl6pPr marL="0" indent="0" algn="l">
              <a:lnSpc>
                <a:spcPct val="95000"/>
              </a:lnSpc>
              <a:spcBef>
                <a:spcPts val="0"/>
              </a:spcBef>
              <a:spcAft>
                <a:spcPts val="0"/>
              </a:spcAft>
              <a:buNone/>
              <a:defRPr sz="45000">
                <a:solidFill>
                  <a:schemeClr val="bg1"/>
                </a:solidFill>
              </a:defRPr>
            </a:lvl6pPr>
            <a:lvl7pPr marL="0" indent="0" algn="l">
              <a:lnSpc>
                <a:spcPct val="95000"/>
              </a:lnSpc>
              <a:spcBef>
                <a:spcPts val="0"/>
              </a:spcBef>
              <a:spcAft>
                <a:spcPts val="0"/>
              </a:spcAft>
              <a:buNone/>
              <a:defRPr sz="45000">
                <a:solidFill>
                  <a:schemeClr val="bg1"/>
                </a:solidFill>
              </a:defRPr>
            </a:lvl7pPr>
            <a:lvl8pPr marL="0" indent="0" algn="l">
              <a:lnSpc>
                <a:spcPct val="95000"/>
              </a:lnSpc>
              <a:spcBef>
                <a:spcPts val="0"/>
              </a:spcBef>
              <a:spcAft>
                <a:spcPts val="0"/>
              </a:spcAft>
              <a:buNone/>
              <a:defRPr sz="45000">
                <a:solidFill>
                  <a:schemeClr val="bg1"/>
                </a:solidFill>
              </a:defRPr>
            </a:lvl8pPr>
            <a:lvl9pPr marL="0" indent="0" algn="l">
              <a:lnSpc>
                <a:spcPct val="95000"/>
              </a:lnSpc>
              <a:spcBef>
                <a:spcPts val="0"/>
              </a:spcBef>
              <a:spcAft>
                <a:spcPts val="0"/>
              </a:spcAft>
              <a:buNone/>
              <a:defRPr sz="45000">
                <a:solidFill>
                  <a:schemeClr val="bg1"/>
                </a:solidFill>
              </a:defRPr>
            </a:lvl9pPr>
          </a:lstStyle>
          <a:p>
            <a:r>
              <a:rPr lang="en-US" dirty="0"/>
              <a:t>3</a:t>
            </a:r>
          </a:p>
        </p:txBody>
      </p:sp>
    </p:spTree>
    <p:extLst>
      <p:ext uri="{BB962C8B-B14F-4D97-AF65-F5344CB8AC3E}">
        <p14:creationId xmlns:p14="http://schemas.microsoft.com/office/powerpoint/2010/main" val="231556856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p:bg>
      <p:bgPr>
        <a:solidFill>
          <a:srgbClr val="464646"/>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86200" y="2103438"/>
            <a:ext cx="3520440" cy="2651442"/>
          </a:xfrm>
        </p:spPr>
        <p:txBody>
          <a:bodyPr anchor="t" anchorCtr="0">
            <a:noAutofit/>
          </a:bodyPr>
          <a:lstStyle>
            <a:lvl1pPr>
              <a:lnSpc>
                <a:spcPct val="85000"/>
              </a:lnSpc>
              <a:defRPr sz="3600" b="0">
                <a:solidFill>
                  <a:schemeClr val="bg1"/>
                </a:solidFill>
                <a:latin typeface="+mn-lt"/>
              </a:defRPr>
            </a:lvl1pPr>
          </a:lstStyle>
          <a:p>
            <a:r>
              <a:rPr lang="en-US" dirty="0"/>
              <a:t>[Section header </a:t>
            </a:r>
            <a:r>
              <a:rPr lang="en-US"/>
              <a:t>title]</a:t>
            </a:r>
            <a:endParaRPr lang="en-US" dirty="0"/>
          </a:p>
        </p:txBody>
      </p:sp>
      <p:sp>
        <p:nvSpPr>
          <p:cNvPr id="7" name="Subtitle 2">
            <a:extLst>
              <a:ext uri="{FF2B5EF4-FFF2-40B4-BE49-F238E27FC236}">
                <a16:creationId xmlns:a16="http://schemas.microsoft.com/office/drawing/2014/main" id="{EAE3BEC2-DF76-B248-B5E5-466B22448118}"/>
              </a:ext>
            </a:extLst>
          </p:cNvPr>
          <p:cNvSpPr>
            <a:spLocks noGrp="1"/>
          </p:cNvSpPr>
          <p:nvPr>
            <p:ph type="subTitle" idx="1" hasCustomPrompt="1"/>
          </p:nvPr>
        </p:nvSpPr>
        <p:spPr>
          <a:xfrm>
            <a:off x="457200" y="0"/>
            <a:ext cx="3429000" cy="6858000"/>
          </a:xfrm>
          <a:noFill/>
        </p:spPr>
        <p:txBody>
          <a:bodyPr anchor="ctr" anchorCtr="0"/>
          <a:lstStyle>
            <a:lvl1pPr marL="0" indent="0" algn="l">
              <a:lnSpc>
                <a:spcPct val="95000"/>
              </a:lnSpc>
              <a:spcBef>
                <a:spcPts val="0"/>
              </a:spcBef>
              <a:spcAft>
                <a:spcPts val="0"/>
              </a:spcAft>
              <a:buNone/>
              <a:defRPr sz="45000" b="0">
                <a:solidFill>
                  <a:schemeClr val="bg1"/>
                </a:solidFill>
              </a:defRPr>
            </a:lvl1pPr>
            <a:lvl2pPr marL="0" indent="0" algn="l">
              <a:lnSpc>
                <a:spcPct val="95000"/>
              </a:lnSpc>
              <a:spcBef>
                <a:spcPts val="0"/>
              </a:spcBef>
              <a:spcAft>
                <a:spcPts val="0"/>
              </a:spcAft>
              <a:buNone/>
              <a:defRPr sz="45000">
                <a:solidFill>
                  <a:schemeClr val="bg1"/>
                </a:solidFill>
              </a:defRPr>
            </a:lvl2pPr>
            <a:lvl3pPr marL="0" indent="0" algn="l">
              <a:lnSpc>
                <a:spcPct val="95000"/>
              </a:lnSpc>
              <a:spcBef>
                <a:spcPts val="0"/>
              </a:spcBef>
              <a:spcAft>
                <a:spcPts val="0"/>
              </a:spcAft>
              <a:buNone/>
              <a:defRPr sz="45000">
                <a:solidFill>
                  <a:schemeClr val="bg1"/>
                </a:solidFill>
              </a:defRPr>
            </a:lvl3pPr>
            <a:lvl4pPr marL="0" indent="0" algn="l">
              <a:lnSpc>
                <a:spcPct val="95000"/>
              </a:lnSpc>
              <a:spcBef>
                <a:spcPts val="0"/>
              </a:spcBef>
              <a:spcAft>
                <a:spcPts val="0"/>
              </a:spcAft>
              <a:buNone/>
              <a:defRPr sz="45000">
                <a:solidFill>
                  <a:schemeClr val="bg1"/>
                </a:solidFill>
              </a:defRPr>
            </a:lvl4pPr>
            <a:lvl5pPr marL="0" indent="0" algn="l">
              <a:lnSpc>
                <a:spcPct val="95000"/>
              </a:lnSpc>
              <a:spcBef>
                <a:spcPts val="0"/>
              </a:spcBef>
              <a:spcAft>
                <a:spcPts val="0"/>
              </a:spcAft>
              <a:buNone/>
              <a:defRPr sz="45000">
                <a:solidFill>
                  <a:schemeClr val="bg1"/>
                </a:solidFill>
              </a:defRPr>
            </a:lvl5pPr>
            <a:lvl6pPr marL="0" indent="0" algn="l">
              <a:lnSpc>
                <a:spcPct val="95000"/>
              </a:lnSpc>
              <a:spcBef>
                <a:spcPts val="0"/>
              </a:spcBef>
              <a:spcAft>
                <a:spcPts val="0"/>
              </a:spcAft>
              <a:buNone/>
              <a:defRPr sz="45000">
                <a:solidFill>
                  <a:schemeClr val="bg1"/>
                </a:solidFill>
              </a:defRPr>
            </a:lvl6pPr>
            <a:lvl7pPr marL="0" indent="0" algn="l">
              <a:lnSpc>
                <a:spcPct val="95000"/>
              </a:lnSpc>
              <a:spcBef>
                <a:spcPts val="0"/>
              </a:spcBef>
              <a:spcAft>
                <a:spcPts val="0"/>
              </a:spcAft>
              <a:buNone/>
              <a:defRPr sz="45000">
                <a:solidFill>
                  <a:schemeClr val="bg1"/>
                </a:solidFill>
              </a:defRPr>
            </a:lvl7pPr>
            <a:lvl8pPr marL="0" indent="0" algn="l">
              <a:lnSpc>
                <a:spcPct val="95000"/>
              </a:lnSpc>
              <a:spcBef>
                <a:spcPts val="0"/>
              </a:spcBef>
              <a:spcAft>
                <a:spcPts val="0"/>
              </a:spcAft>
              <a:buNone/>
              <a:defRPr sz="45000">
                <a:solidFill>
                  <a:schemeClr val="bg1"/>
                </a:solidFill>
              </a:defRPr>
            </a:lvl8pPr>
            <a:lvl9pPr marL="0" indent="0" algn="l">
              <a:lnSpc>
                <a:spcPct val="95000"/>
              </a:lnSpc>
              <a:spcBef>
                <a:spcPts val="0"/>
              </a:spcBef>
              <a:spcAft>
                <a:spcPts val="0"/>
              </a:spcAft>
              <a:buNone/>
              <a:defRPr sz="45000">
                <a:solidFill>
                  <a:schemeClr val="bg1"/>
                </a:solidFill>
              </a:defRPr>
            </a:lvl9pPr>
          </a:lstStyle>
          <a:p>
            <a:r>
              <a:rPr lang="en-US" dirty="0"/>
              <a:t>4</a:t>
            </a:r>
          </a:p>
        </p:txBody>
      </p:sp>
    </p:spTree>
    <p:extLst>
      <p:ext uri="{BB962C8B-B14F-4D97-AF65-F5344CB8AC3E}">
        <p14:creationId xmlns:p14="http://schemas.microsoft.com/office/powerpoint/2010/main" val="3562967014"/>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Manual">
    <p:bg>
      <p:bgPr>
        <a:solidFill>
          <a:srgbClr val="D04A0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B17765-32A3-D546-BB25-D075B9BC6315}"/>
              </a:ext>
            </a:extLst>
          </p:cNvPr>
          <p:cNvSpPr>
            <a:spLocks noGrp="1"/>
          </p:cNvSpPr>
          <p:nvPr>
            <p:ph type="title" hasCustomPrompt="1"/>
          </p:nvPr>
        </p:nvSpPr>
        <p:spPr>
          <a:xfrm>
            <a:off x="457200" y="457200"/>
            <a:ext cx="1097280" cy="1646238"/>
          </a:xfrm>
        </p:spPr>
        <p:txBody>
          <a:bodyPr tIns="0" anchor="b" anchorCtr="0">
            <a:noAutofit/>
          </a:bodyPr>
          <a:lstStyle>
            <a:lvl1pPr>
              <a:lnSpc>
                <a:spcPct val="80000"/>
              </a:lnSpc>
              <a:defRPr sz="11500" b="0">
                <a:solidFill>
                  <a:schemeClr val="bg1"/>
                </a:solidFill>
                <a:latin typeface="+mn-lt"/>
              </a:defRPr>
            </a:lvl1pPr>
          </a:lstStyle>
          <a:p>
            <a:r>
              <a:rPr lang="en-US"/>
              <a:t>1</a:t>
            </a:r>
            <a:endParaRPr lang="en-US" dirty="0"/>
          </a:p>
        </p:txBody>
      </p:sp>
    </p:spTree>
    <p:extLst>
      <p:ext uri="{BB962C8B-B14F-4D97-AF65-F5344CB8AC3E}">
        <p14:creationId xmlns:p14="http://schemas.microsoft.com/office/powerpoint/2010/main" val="3930414769"/>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Manual">
    <p:bg>
      <p:bgPr>
        <a:solidFill>
          <a:srgbClr val="E0301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D9E7343-3AB1-C243-B29E-A7605E899A78}"/>
              </a:ext>
            </a:extLst>
          </p:cNvPr>
          <p:cNvSpPr>
            <a:spLocks noGrp="1"/>
          </p:cNvSpPr>
          <p:nvPr>
            <p:ph type="title" hasCustomPrompt="1"/>
          </p:nvPr>
        </p:nvSpPr>
        <p:spPr>
          <a:xfrm>
            <a:off x="457200" y="457200"/>
            <a:ext cx="1097280" cy="1646238"/>
          </a:xfrm>
        </p:spPr>
        <p:txBody>
          <a:bodyPr anchor="b" anchorCtr="0">
            <a:noAutofit/>
          </a:bodyPr>
          <a:lstStyle>
            <a:lvl1pPr>
              <a:lnSpc>
                <a:spcPct val="80000"/>
              </a:lnSpc>
              <a:defRPr sz="11500" b="0">
                <a:solidFill>
                  <a:schemeClr val="bg1"/>
                </a:solidFill>
                <a:latin typeface="+mn-lt"/>
              </a:defRPr>
            </a:lvl1pPr>
          </a:lstStyle>
          <a:p>
            <a:r>
              <a:rPr lang="en-US"/>
              <a:t>2</a:t>
            </a:r>
            <a:endParaRPr lang="en-US" dirty="0"/>
          </a:p>
        </p:txBody>
      </p:sp>
    </p:spTree>
    <p:extLst>
      <p:ext uri="{BB962C8B-B14F-4D97-AF65-F5344CB8AC3E}">
        <p14:creationId xmlns:p14="http://schemas.microsoft.com/office/powerpoint/2010/main" val="57245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Full Content - Subtitle">
    <p:spTree>
      <p:nvGrpSpPr>
        <p:cNvPr id="1" name=""/>
        <p:cNvGrpSpPr/>
        <p:nvPr/>
      </p:nvGrpSpPr>
      <p:grpSpPr>
        <a:xfrm>
          <a:off x="0" y="0"/>
          <a:ext cx="0" cy="0"/>
          <a:chOff x="0" y="0"/>
          <a:chExt cx="0" cy="0"/>
        </a:xfrm>
      </p:grpSpPr>
      <p:sp>
        <p:nvSpPr>
          <p:cNvPr id="9" name="Presentation Title">
            <a:extLst>
              <a:ext uri="{FF2B5EF4-FFF2-40B4-BE49-F238E27FC236}">
                <a16:creationId xmlns:a16="http://schemas.microsoft.com/office/drawing/2014/main" id="{71B02119-933F-44E2-847C-5C750957F65B}"/>
              </a:ext>
            </a:extLst>
          </p:cNvPr>
          <p:cNvSpPr>
            <a:spLocks noGrp="1"/>
          </p:cNvSpPr>
          <p:nvPr>
            <p:ph type="title" hasCustomPrompt="1"/>
          </p:nvPr>
        </p:nvSpPr>
        <p:spPr>
          <a:xfrm>
            <a:off x="457200" y="457200"/>
            <a:ext cx="8229600" cy="457200"/>
          </a:xfrm>
        </p:spPr>
        <p:txBody>
          <a:bodyPr/>
          <a:lstStyle>
            <a:lvl1pPr>
              <a:defRPr/>
            </a:lvl1pPr>
          </a:lstStyle>
          <a:p>
            <a:r>
              <a:rPr lang="en-US"/>
              <a:t>[Slide title]</a:t>
            </a:r>
            <a:endParaRPr lang="en-US" dirty="0"/>
          </a:p>
        </p:txBody>
      </p:sp>
      <p:sp>
        <p:nvSpPr>
          <p:cNvPr id="6" name="Subtitle">
            <a:extLst>
              <a:ext uri="{FF2B5EF4-FFF2-40B4-BE49-F238E27FC236}">
                <a16:creationId xmlns:a16="http://schemas.microsoft.com/office/drawing/2014/main" id="{E226BB03-6EF6-F445-88B0-A7B24602567C}"/>
              </a:ext>
            </a:extLst>
          </p:cNvPr>
          <p:cNvSpPr>
            <a:spLocks noGrp="1"/>
          </p:cNvSpPr>
          <p:nvPr>
            <p:ph type="subTitle" idx="16" hasCustomPrompt="1"/>
          </p:nvPr>
        </p:nvSpPr>
        <p:spPr>
          <a:xfrm>
            <a:off x="457200" y="904510"/>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a:t>[Optional slide subtitle]</a:t>
            </a:r>
            <a:endParaRPr lang="en-US" dirty="0"/>
          </a:p>
        </p:txBody>
      </p:sp>
      <p:sp>
        <p:nvSpPr>
          <p:cNvPr id="3" name="Content Placeholder 2"/>
          <p:cNvSpPr>
            <a:spLocks noGrp="1"/>
          </p:cNvSpPr>
          <p:nvPr>
            <p:ph idx="1"/>
          </p:nvPr>
        </p:nvSpPr>
        <p:spPr>
          <a:xfrm>
            <a:off x="457199" y="2103438"/>
            <a:ext cx="8229601"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10" name="Footer">
            <a:extLst>
              <a:ext uri="{FF2B5EF4-FFF2-40B4-BE49-F238E27FC236}">
                <a16:creationId xmlns:a16="http://schemas.microsoft.com/office/drawing/2014/main" id="{1B525FC4-DF69-478A-B704-A3BB66337675}"/>
              </a:ext>
            </a:extLst>
          </p:cNvPr>
          <p:cNvSpPr>
            <a:spLocks noGrp="1"/>
          </p:cNvSpPr>
          <p:nvPr>
            <p:ph type="ftr" sz="quarter" idx="13"/>
          </p:nvPr>
        </p:nvSpPr>
        <p:spPr>
          <a:xfrm>
            <a:off x="455295" y="6355080"/>
            <a:ext cx="3981768" cy="137160"/>
          </a:xfrm>
        </p:spPr>
        <p:txBody>
          <a:bodyPr/>
          <a:lstStyle/>
          <a:p>
            <a:pPr algn="l"/>
            <a:r>
              <a:rPr lang="en-US"/>
              <a:t>FICCI Awards</a:t>
            </a:r>
            <a:endParaRPr lang="en-US" dirty="0"/>
          </a:p>
        </p:txBody>
      </p:sp>
      <p:sp>
        <p:nvSpPr>
          <p:cNvPr id="11" name="Date">
            <a:extLst>
              <a:ext uri="{FF2B5EF4-FFF2-40B4-BE49-F238E27FC236}">
                <a16:creationId xmlns:a16="http://schemas.microsoft.com/office/drawing/2014/main" id="{9330CD20-F3FA-4A9A-88D0-DC911D979A8B}"/>
              </a:ext>
            </a:extLst>
          </p:cNvPr>
          <p:cNvSpPr>
            <a:spLocks noGrp="1"/>
          </p:cNvSpPr>
          <p:nvPr>
            <p:ph type="dt" sz="half" idx="12"/>
          </p:nvPr>
        </p:nvSpPr>
        <p:spPr>
          <a:xfrm>
            <a:off x="7406640" y="6355080"/>
            <a:ext cx="1280160" cy="137160"/>
          </a:xfrm>
        </p:spPr>
        <p:txBody>
          <a:bodyPr/>
          <a:lstStyle/>
          <a:p>
            <a:r>
              <a:rPr lang="en-US" dirty="0"/>
              <a:t>August 2022</a:t>
            </a:r>
          </a:p>
        </p:txBody>
      </p:sp>
      <p:sp>
        <p:nvSpPr>
          <p:cNvPr id="12" name="Slide Number">
            <a:extLst>
              <a:ext uri="{FF2B5EF4-FFF2-40B4-BE49-F238E27FC236}">
                <a16:creationId xmlns:a16="http://schemas.microsoft.com/office/drawing/2014/main" id="{D2D0FF4B-9150-4781-A319-A226F3EA386B}"/>
              </a:ext>
            </a:extLst>
          </p:cNvPr>
          <p:cNvSpPr>
            <a:spLocks noGrp="1"/>
          </p:cNvSpPr>
          <p:nvPr>
            <p:ph type="sldNum" sz="quarter" idx="11"/>
          </p:nvPr>
        </p:nvSpPr>
        <p:spPr>
          <a:xfrm>
            <a:off x="7406640" y="6492240"/>
            <a:ext cx="1280160" cy="137160"/>
          </a:xfrm>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2919097541"/>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Manual">
    <p:bg>
      <p:bgPr>
        <a:solidFill>
          <a:srgbClr val="DB536A"/>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19FE69D-6E6B-1A41-A9CD-4FC4DE8E04C2}"/>
              </a:ext>
            </a:extLst>
          </p:cNvPr>
          <p:cNvSpPr>
            <a:spLocks noGrp="1"/>
          </p:cNvSpPr>
          <p:nvPr>
            <p:ph type="title" hasCustomPrompt="1"/>
          </p:nvPr>
        </p:nvSpPr>
        <p:spPr>
          <a:xfrm>
            <a:off x="457200" y="457200"/>
            <a:ext cx="1097280" cy="1646238"/>
          </a:xfrm>
        </p:spPr>
        <p:txBody>
          <a:bodyPr anchor="b" anchorCtr="0">
            <a:noAutofit/>
          </a:bodyPr>
          <a:lstStyle>
            <a:lvl1pPr>
              <a:lnSpc>
                <a:spcPct val="80000"/>
              </a:lnSpc>
              <a:defRPr sz="11500" b="0">
                <a:solidFill>
                  <a:schemeClr val="bg1"/>
                </a:solidFill>
                <a:latin typeface="+mn-lt"/>
              </a:defRPr>
            </a:lvl1pPr>
          </a:lstStyle>
          <a:p>
            <a:r>
              <a:rPr lang="en-US"/>
              <a:t>3</a:t>
            </a:r>
            <a:endParaRPr lang="en-US" dirty="0"/>
          </a:p>
        </p:txBody>
      </p:sp>
    </p:spTree>
    <p:extLst>
      <p:ext uri="{BB962C8B-B14F-4D97-AF65-F5344CB8AC3E}">
        <p14:creationId xmlns:p14="http://schemas.microsoft.com/office/powerpoint/2010/main" val="1716064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Manual">
    <p:bg>
      <p:bgPr>
        <a:solidFill>
          <a:srgbClr val="464646"/>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AC8048-E9B9-2540-84CB-38BF619FF25A}"/>
              </a:ext>
            </a:extLst>
          </p:cNvPr>
          <p:cNvSpPr>
            <a:spLocks noGrp="1"/>
          </p:cNvSpPr>
          <p:nvPr>
            <p:ph type="title" hasCustomPrompt="1"/>
          </p:nvPr>
        </p:nvSpPr>
        <p:spPr>
          <a:xfrm>
            <a:off x="457200" y="457200"/>
            <a:ext cx="1097280" cy="1646238"/>
          </a:xfrm>
        </p:spPr>
        <p:txBody>
          <a:bodyPr anchor="b" anchorCtr="0">
            <a:noAutofit/>
          </a:bodyPr>
          <a:lstStyle>
            <a:lvl1pPr>
              <a:lnSpc>
                <a:spcPct val="80000"/>
              </a:lnSpc>
              <a:defRPr sz="11500" b="0">
                <a:solidFill>
                  <a:schemeClr val="bg1"/>
                </a:solidFill>
                <a:latin typeface="+mn-lt"/>
              </a:defRPr>
            </a:lvl1pPr>
          </a:lstStyle>
          <a:p>
            <a:r>
              <a:rPr lang="en-US"/>
              <a:t>4</a:t>
            </a:r>
            <a:endParaRPr lang="en-US" dirty="0"/>
          </a:p>
        </p:txBody>
      </p:sp>
    </p:spTree>
    <p:extLst>
      <p:ext uri="{BB962C8B-B14F-4D97-AF65-F5344CB8AC3E}">
        <p14:creationId xmlns:p14="http://schemas.microsoft.com/office/powerpoint/2010/main" val="37471517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1 Image Full">
    <p:bg>
      <p:bgPr>
        <a:solidFill>
          <a:srgbClr val="DEDEDE"/>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5715"/>
            <a:ext cx="9144000" cy="6858000"/>
          </a:xfrm>
          <a:solidFill>
            <a:schemeClr val="tx2"/>
          </a:solidFill>
        </p:spPr>
        <p:txBody>
          <a:bodyPr anchor="ctr" anchorCtr="0"/>
          <a:lstStyle>
            <a:lvl1pPr algn="ctr">
              <a:defRPr sz="1000" b="0">
                <a:solidFill>
                  <a:schemeClr val="bg1"/>
                </a:solidFill>
              </a:defRPr>
            </a:lvl1pPr>
          </a:lstStyle>
          <a:p>
            <a:r>
              <a:rPr lang="en-US" dirty="0"/>
              <a:t>Click icon to </a:t>
            </a:r>
            <a:r>
              <a:rPr lang="en-US"/>
              <a:t>add picture</a:t>
            </a:r>
            <a:endParaRPr lang="en-US" dirty="0"/>
          </a:p>
        </p:txBody>
      </p:sp>
      <p:sp>
        <p:nvSpPr>
          <p:cNvPr id="3" name="Content Placeholder 2"/>
          <p:cNvSpPr>
            <a:spLocks noGrp="1"/>
          </p:cNvSpPr>
          <p:nvPr>
            <p:ph idx="1"/>
          </p:nvPr>
        </p:nvSpPr>
        <p:spPr>
          <a:xfrm>
            <a:off x="0" y="1143000"/>
            <a:ext cx="3657600" cy="4572000"/>
          </a:xfrm>
          <a:solidFill>
            <a:srgbClr val="E0301E"/>
          </a:solidFill>
        </p:spPr>
        <p:txBody>
          <a:bodyPr lIns="457200" tIns="1234440" rIns="228600" bIns="228600"/>
          <a:lstStyle>
            <a:lvl1pPr marL="0" indent="0">
              <a:lnSpc>
                <a:spcPct val="90000"/>
              </a:lnSpc>
              <a:spcBef>
                <a:spcPts val="0"/>
              </a:spcBef>
              <a:spcAft>
                <a:spcPts val="1800"/>
              </a:spcAft>
              <a:buFont typeface="Arial" panose="020B0604020202020204" pitchFamily="34" charset="0"/>
              <a:buNone/>
              <a:defRPr sz="2400" b="0">
                <a:solidFill>
                  <a:schemeClr val="tx1"/>
                </a:solidFill>
                <a:latin typeface="+mj-lt"/>
              </a:defRPr>
            </a:lvl1pPr>
            <a:lvl2pPr marL="0" indent="0">
              <a:spcBef>
                <a:spcPts val="0"/>
              </a:spcBef>
              <a:spcAft>
                <a:spcPts val="0"/>
              </a:spcAft>
              <a:buFontTx/>
              <a:buNone/>
              <a:defRPr sz="1400" b="1">
                <a:solidFill>
                  <a:schemeClr val="tx1"/>
                </a:solidFill>
                <a:latin typeface="+mn-lt"/>
              </a:defRPr>
            </a:lvl2pPr>
            <a:lvl3pPr marL="0" indent="0">
              <a:spcBef>
                <a:spcPts val="0"/>
              </a:spcBef>
              <a:spcAft>
                <a:spcPts val="0"/>
              </a:spcAft>
              <a:buFontTx/>
              <a:buNone/>
              <a:defRPr sz="1400" b="0">
                <a:solidFill>
                  <a:schemeClr val="tx1"/>
                </a:solidFill>
                <a:latin typeface="+mn-lt"/>
              </a:defRPr>
            </a:lvl3pPr>
            <a:lvl4pPr marL="0" indent="0">
              <a:spcBef>
                <a:spcPts val="0"/>
              </a:spcBef>
              <a:spcAft>
                <a:spcPts val="0"/>
              </a:spcAft>
              <a:buFontTx/>
              <a:buNone/>
              <a:defRPr sz="1400" b="0">
                <a:solidFill>
                  <a:schemeClr val="tx1"/>
                </a:solidFill>
                <a:latin typeface="+mn-lt"/>
              </a:defRPr>
            </a:lvl4pPr>
            <a:lvl5pPr marL="0" indent="0">
              <a:spcBef>
                <a:spcPts val="0"/>
              </a:spcBef>
              <a:spcAft>
                <a:spcPts val="0"/>
              </a:spcAft>
              <a:buFontTx/>
              <a:buNone/>
              <a:defRPr sz="1400" b="0">
                <a:solidFill>
                  <a:schemeClr val="tx1"/>
                </a:solidFill>
                <a:latin typeface="+mn-lt"/>
              </a:defRPr>
            </a:lvl5pPr>
            <a:lvl6pPr marL="0" indent="0">
              <a:spcBef>
                <a:spcPts val="0"/>
              </a:spcBef>
              <a:spcAft>
                <a:spcPts val="0"/>
              </a:spcAft>
              <a:buFontTx/>
              <a:buNone/>
              <a:defRPr sz="1400">
                <a:solidFill>
                  <a:schemeClr val="tx1"/>
                </a:solidFill>
              </a:defRPr>
            </a:lvl6pPr>
            <a:lvl7pPr marL="0" indent="0">
              <a:spcBef>
                <a:spcPts val="0"/>
              </a:spcBef>
              <a:spcAft>
                <a:spcPts val="0"/>
              </a:spcAft>
              <a:buFontTx/>
              <a:buNone/>
              <a:defRPr sz="1400">
                <a:solidFill>
                  <a:schemeClr val="tx1"/>
                </a:solidFill>
              </a:defRPr>
            </a:lvl7pPr>
            <a:lvl8pPr marL="0" indent="0">
              <a:spcBef>
                <a:spcPts val="0"/>
              </a:spcBef>
              <a:spcAft>
                <a:spcPts val="0"/>
              </a:spcAft>
              <a:buFontTx/>
              <a:buNone/>
              <a:defRPr sz="1400">
                <a:solidFill>
                  <a:schemeClr val="tx1"/>
                </a:solidFill>
              </a:defRPr>
            </a:lvl8pPr>
            <a:lvl9pPr marL="0" indent="0">
              <a:spcBef>
                <a:spcPts val="0"/>
              </a:spcBef>
              <a:spcAft>
                <a:spcPts val="0"/>
              </a:spcAft>
              <a:buFontTx/>
              <a:buNone/>
              <a:defRPr sz="14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7" name="Freeform 5">
            <a:extLst>
              <a:ext uri="{FF2B5EF4-FFF2-40B4-BE49-F238E27FC236}">
                <a16:creationId xmlns:a16="http://schemas.microsoft.com/office/drawing/2014/main" id="{0791959B-69A1-6647-AB14-0868D57C6FD6}"/>
              </a:ext>
            </a:extLst>
          </p:cNvPr>
          <p:cNvSpPr>
            <a:spLocks noChangeAspect="1" noEditPoints="1"/>
          </p:cNvSpPr>
          <p:nvPr userDrawn="1"/>
        </p:nvSpPr>
        <p:spPr bwMode="white">
          <a:xfrm>
            <a:off x="457200" y="1533146"/>
            <a:ext cx="73152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Date Placeholder 1">
            <a:extLst>
              <a:ext uri="{FF2B5EF4-FFF2-40B4-BE49-F238E27FC236}">
                <a16:creationId xmlns:a16="http://schemas.microsoft.com/office/drawing/2014/main" id="{70CF9585-F32D-E84B-8536-FD4FCCCB3740}"/>
              </a:ext>
            </a:extLst>
          </p:cNvPr>
          <p:cNvSpPr>
            <a:spLocks noGrp="1"/>
          </p:cNvSpPr>
          <p:nvPr>
            <p:ph type="dt" sz="half" idx="15"/>
          </p:nvPr>
        </p:nvSpPr>
        <p:spPr/>
        <p:txBody>
          <a:bodyPr/>
          <a:lstStyle/>
          <a:p>
            <a:r>
              <a:rPr lang="en-US" dirty="0"/>
              <a:t>August 2022</a:t>
            </a:r>
          </a:p>
        </p:txBody>
      </p:sp>
      <p:sp>
        <p:nvSpPr>
          <p:cNvPr id="4" name="Footer Placeholder 3">
            <a:extLst>
              <a:ext uri="{FF2B5EF4-FFF2-40B4-BE49-F238E27FC236}">
                <a16:creationId xmlns:a16="http://schemas.microsoft.com/office/drawing/2014/main" id="{995CCD74-BDA4-1646-A9A3-60DA104503D6}"/>
              </a:ext>
            </a:extLst>
          </p:cNvPr>
          <p:cNvSpPr>
            <a:spLocks noGrp="1"/>
          </p:cNvSpPr>
          <p:nvPr>
            <p:ph type="ftr" sz="quarter" idx="16"/>
          </p:nvPr>
        </p:nvSpPr>
        <p:spPr/>
        <p:txBody>
          <a:bodyPr/>
          <a:lstStyle/>
          <a:p>
            <a:pPr algn="l"/>
            <a:r>
              <a:rPr lang="en-US"/>
              <a:t>FICCI Awards</a:t>
            </a:r>
            <a:endParaRPr lang="en-US" dirty="0"/>
          </a:p>
        </p:txBody>
      </p:sp>
      <p:sp>
        <p:nvSpPr>
          <p:cNvPr id="5" name="Slide Number Placeholder 4">
            <a:extLst>
              <a:ext uri="{FF2B5EF4-FFF2-40B4-BE49-F238E27FC236}">
                <a16:creationId xmlns:a16="http://schemas.microsoft.com/office/drawing/2014/main" id="{EF839020-F092-F74E-B41D-C9CF20A272CD}"/>
              </a:ext>
            </a:extLst>
          </p:cNvPr>
          <p:cNvSpPr>
            <a:spLocks noGrp="1"/>
          </p:cNvSpPr>
          <p:nvPr>
            <p:ph type="sldNum" sz="quarter" idx="17"/>
          </p:nvPr>
        </p:nvSpPr>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4059146145"/>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1 Image Orange">
    <p:bg>
      <p:bgPr>
        <a:solidFill>
          <a:srgbClr val="D04A02"/>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4572000" y="0"/>
            <a:ext cx="4572000" cy="6858000"/>
          </a:xfrm>
          <a:solidFill>
            <a:schemeClr val="tx2"/>
          </a:solidFill>
        </p:spPr>
        <p:txBody>
          <a:bodyPr anchor="ctr" anchorCtr="0"/>
          <a:lstStyle>
            <a:lvl1pPr algn="ctr">
              <a:defRPr sz="1000" b="0">
                <a:solidFill>
                  <a:schemeClr val="bg1"/>
                </a:solidFill>
              </a:defRPr>
            </a:lvl1pPr>
          </a:lstStyle>
          <a:p>
            <a:r>
              <a:rPr lang="en-US" dirty="0"/>
              <a:t>Click icon to </a:t>
            </a:r>
            <a:r>
              <a:rPr lang="en-US"/>
              <a:t>add picture</a:t>
            </a:r>
            <a:endParaRPr lang="en-US" dirty="0"/>
          </a:p>
        </p:txBody>
      </p:sp>
      <p:sp>
        <p:nvSpPr>
          <p:cNvPr id="3" name="Content Placeholder 2"/>
          <p:cNvSpPr>
            <a:spLocks noGrp="1"/>
          </p:cNvSpPr>
          <p:nvPr>
            <p:ph idx="1"/>
          </p:nvPr>
        </p:nvSpPr>
        <p:spPr>
          <a:xfrm>
            <a:off x="457199" y="1828800"/>
            <a:ext cx="3979863" cy="4343400"/>
          </a:xfrm>
        </p:spPr>
        <p:txBody>
          <a:bodyPr/>
          <a:lstStyle>
            <a:lvl1pPr>
              <a:lnSpc>
                <a:spcPct val="85000"/>
              </a:lnSpc>
              <a:spcBef>
                <a:spcPts val="0"/>
              </a:spcBef>
              <a:spcAft>
                <a:spcPts val="1800"/>
              </a:spcAft>
              <a:defRPr sz="3200" b="0">
                <a:solidFill>
                  <a:schemeClr val="tx1"/>
                </a:solidFill>
                <a:latin typeface="+mj-lt"/>
              </a:defRPr>
            </a:lvl1pPr>
            <a:lvl2pPr marL="0" indent="0">
              <a:spcBef>
                <a:spcPts val="0"/>
              </a:spcBef>
              <a:spcAft>
                <a:spcPts val="0"/>
              </a:spcAft>
              <a:buFont typeface="Arial" panose="020B0604020202020204" pitchFamily="34" charset="0"/>
              <a:buNone/>
              <a:defRPr sz="1400" b="1">
                <a:solidFill>
                  <a:schemeClr val="tx1"/>
                </a:solidFill>
              </a:defRPr>
            </a:lvl2pPr>
            <a:lvl3pPr marL="0" indent="0">
              <a:spcBef>
                <a:spcPts val="0"/>
              </a:spcBef>
              <a:spcAft>
                <a:spcPts val="0"/>
              </a:spcAft>
              <a:buFontTx/>
              <a:buNone/>
              <a:defRPr sz="1400">
                <a:solidFill>
                  <a:schemeClr val="tx1"/>
                </a:solidFill>
              </a:defRPr>
            </a:lvl3pPr>
            <a:lvl4pPr marL="0" indent="0">
              <a:spcBef>
                <a:spcPts val="0"/>
              </a:spcBef>
              <a:spcAft>
                <a:spcPts val="0"/>
              </a:spcAft>
              <a:buFontTx/>
              <a:buNone/>
              <a:defRPr sz="1400">
                <a:solidFill>
                  <a:schemeClr val="tx1"/>
                </a:solidFill>
              </a:defRPr>
            </a:lvl4pPr>
            <a:lvl5pPr marL="0" indent="0">
              <a:spcBef>
                <a:spcPts val="0"/>
              </a:spcBef>
              <a:spcAft>
                <a:spcPts val="0"/>
              </a:spcAft>
              <a:buFontTx/>
              <a:buNone/>
              <a:defRPr sz="1400">
                <a:solidFill>
                  <a:schemeClr val="tx1"/>
                </a:solidFill>
              </a:defRPr>
            </a:lvl5pPr>
            <a:lvl6pPr marL="0" indent="0">
              <a:spcBef>
                <a:spcPts val="0"/>
              </a:spcBef>
              <a:spcAft>
                <a:spcPts val="0"/>
              </a:spcAft>
              <a:buFontTx/>
              <a:buNone/>
              <a:defRPr sz="1400">
                <a:solidFill>
                  <a:schemeClr val="tx1"/>
                </a:solidFill>
              </a:defRPr>
            </a:lvl6pPr>
            <a:lvl7pPr marL="0" indent="0">
              <a:spcBef>
                <a:spcPts val="0"/>
              </a:spcBef>
              <a:spcAft>
                <a:spcPts val="0"/>
              </a:spcAft>
              <a:buFontTx/>
              <a:buNone/>
              <a:defRPr sz="1400">
                <a:solidFill>
                  <a:schemeClr val="tx1"/>
                </a:solidFill>
              </a:defRPr>
            </a:lvl7pPr>
            <a:lvl8pPr marL="0" indent="0">
              <a:spcBef>
                <a:spcPts val="0"/>
              </a:spcBef>
              <a:spcAft>
                <a:spcPts val="0"/>
              </a:spcAft>
              <a:buFontTx/>
              <a:buNone/>
              <a:defRPr sz="1400">
                <a:solidFill>
                  <a:schemeClr val="tx1"/>
                </a:solidFill>
              </a:defRPr>
            </a:lvl8pPr>
            <a:lvl9pPr marL="0" indent="0">
              <a:spcBef>
                <a:spcPts val="0"/>
              </a:spcBef>
              <a:spcAft>
                <a:spcPts val="0"/>
              </a:spcAft>
              <a:buFontTx/>
              <a:buNone/>
              <a:defRPr sz="14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12" name="Freeform 5">
            <a:extLst>
              <a:ext uri="{FF2B5EF4-FFF2-40B4-BE49-F238E27FC236}">
                <a16:creationId xmlns:a16="http://schemas.microsoft.com/office/drawing/2014/main" id="{31925CFE-E66A-DC40-89DE-F7CD8AA6FAEF}"/>
              </a:ext>
            </a:extLst>
          </p:cNvPr>
          <p:cNvSpPr>
            <a:spLocks noChangeAspect="1" noEditPoints="1"/>
          </p:cNvSpPr>
          <p:nvPr userDrawn="1"/>
        </p:nvSpPr>
        <p:spPr bwMode="white">
          <a:xfrm>
            <a:off x="457200" y="984188"/>
            <a:ext cx="73152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Date Placeholder 1">
            <a:extLst>
              <a:ext uri="{FF2B5EF4-FFF2-40B4-BE49-F238E27FC236}">
                <a16:creationId xmlns:a16="http://schemas.microsoft.com/office/drawing/2014/main" id="{9A13C8D8-3AE1-0A42-8230-4AC58FB7941A}"/>
              </a:ext>
            </a:extLst>
          </p:cNvPr>
          <p:cNvSpPr>
            <a:spLocks noGrp="1"/>
          </p:cNvSpPr>
          <p:nvPr>
            <p:ph type="dt" sz="half" idx="15"/>
          </p:nvPr>
        </p:nvSpPr>
        <p:spPr/>
        <p:txBody>
          <a:bodyPr/>
          <a:lstStyle/>
          <a:p>
            <a:r>
              <a:rPr lang="en-US" dirty="0"/>
              <a:t>August 2022</a:t>
            </a:r>
          </a:p>
        </p:txBody>
      </p:sp>
      <p:sp>
        <p:nvSpPr>
          <p:cNvPr id="4" name="Footer Placeholder 3">
            <a:extLst>
              <a:ext uri="{FF2B5EF4-FFF2-40B4-BE49-F238E27FC236}">
                <a16:creationId xmlns:a16="http://schemas.microsoft.com/office/drawing/2014/main" id="{548D384F-E810-5C45-A6F8-606915F5B158}"/>
              </a:ext>
            </a:extLst>
          </p:cNvPr>
          <p:cNvSpPr>
            <a:spLocks noGrp="1"/>
          </p:cNvSpPr>
          <p:nvPr>
            <p:ph type="ftr" sz="quarter" idx="16"/>
          </p:nvPr>
        </p:nvSpPr>
        <p:spPr/>
        <p:txBody>
          <a:bodyPr/>
          <a:lstStyle/>
          <a:p>
            <a:pPr algn="l"/>
            <a:r>
              <a:rPr lang="en-US"/>
              <a:t>FICCI Awards</a:t>
            </a:r>
            <a:endParaRPr lang="en-US" dirty="0"/>
          </a:p>
        </p:txBody>
      </p:sp>
      <p:sp>
        <p:nvSpPr>
          <p:cNvPr id="5" name="Slide Number Placeholder 4">
            <a:extLst>
              <a:ext uri="{FF2B5EF4-FFF2-40B4-BE49-F238E27FC236}">
                <a16:creationId xmlns:a16="http://schemas.microsoft.com/office/drawing/2014/main" id="{6E5B8E6B-82B3-0B4C-8B12-7B7DB33A6AC0}"/>
              </a:ext>
            </a:extLst>
          </p:cNvPr>
          <p:cNvSpPr>
            <a:spLocks noGrp="1"/>
          </p:cNvSpPr>
          <p:nvPr>
            <p:ph type="sldNum" sz="quarter" idx="17"/>
          </p:nvPr>
        </p:nvSpPr>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2568606037"/>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1 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4572000" y="0"/>
            <a:ext cx="4572000" cy="6858000"/>
          </a:xfrm>
          <a:solidFill>
            <a:schemeClr val="bg2"/>
          </a:solidFill>
        </p:spPr>
        <p:txBody>
          <a:bodyPr anchor="ctr" anchorCtr="0"/>
          <a:lstStyle>
            <a:lvl1pPr algn="ctr">
              <a:defRPr sz="1000" b="0">
                <a:solidFill>
                  <a:schemeClr val="tx1"/>
                </a:solidFill>
              </a:defRPr>
            </a:lvl1pPr>
          </a:lstStyle>
          <a:p>
            <a:r>
              <a:rPr lang="en-US" dirty="0"/>
              <a:t>Click icon to </a:t>
            </a:r>
            <a:r>
              <a:rPr lang="en-US"/>
              <a:t>add picture</a:t>
            </a:r>
            <a:endParaRPr lang="en-US" dirty="0"/>
          </a:p>
        </p:txBody>
      </p:sp>
      <p:sp>
        <p:nvSpPr>
          <p:cNvPr id="3" name="Content Placeholder 2"/>
          <p:cNvSpPr>
            <a:spLocks noGrp="1"/>
          </p:cNvSpPr>
          <p:nvPr>
            <p:ph idx="1"/>
          </p:nvPr>
        </p:nvSpPr>
        <p:spPr>
          <a:xfrm>
            <a:off x="457199" y="1828800"/>
            <a:ext cx="3979863" cy="4343400"/>
          </a:xfrm>
        </p:spPr>
        <p:txBody>
          <a:bodyPr/>
          <a:lstStyle>
            <a:lvl1pPr>
              <a:lnSpc>
                <a:spcPct val="85000"/>
              </a:lnSpc>
              <a:spcBef>
                <a:spcPts val="0"/>
              </a:spcBef>
              <a:spcAft>
                <a:spcPts val="1800"/>
              </a:spcAft>
              <a:defRPr sz="3200" b="0">
                <a:solidFill>
                  <a:schemeClr val="tx1"/>
                </a:solidFill>
                <a:latin typeface="+mj-lt"/>
              </a:defRPr>
            </a:lvl1pPr>
            <a:lvl2pPr marL="0" indent="0">
              <a:spcBef>
                <a:spcPts val="0"/>
              </a:spcBef>
              <a:spcAft>
                <a:spcPts val="0"/>
              </a:spcAft>
              <a:buFont typeface="Arial" panose="020B0604020202020204" pitchFamily="34" charset="0"/>
              <a:buNone/>
              <a:defRPr sz="1400" b="1"/>
            </a:lvl2pPr>
            <a:lvl3pPr marL="0" indent="0">
              <a:spcBef>
                <a:spcPts val="0"/>
              </a:spcBef>
              <a:spcAft>
                <a:spcPts val="0"/>
              </a:spcAft>
              <a:buFontTx/>
              <a:buNone/>
              <a:defRPr sz="1400"/>
            </a:lvl3pPr>
            <a:lvl4pPr marL="0" indent="0">
              <a:spcBef>
                <a:spcPts val="0"/>
              </a:spcBef>
              <a:spcAft>
                <a:spcPts val="0"/>
              </a:spcAft>
              <a:buFontTx/>
              <a:buNone/>
              <a:defRPr sz="1400"/>
            </a:lvl4pPr>
            <a:lvl5pPr marL="0" indent="0">
              <a:spcBef>
                <a:spcPts val="0"/>
              </a:spcBef>
              <a:spcAft>
                <a:spcPts val="0"/>
              </a:spcAft>
              <a:buFontTx/>
              <a:buNone/>
              <a:defRPr sz="1400"/>
            </a:lvl5pPr>
            <a:lvl6pPr marL="0" indent="0">
              <a:spcBef>
                <a:spcPts val="0"/>
              </a:spcBef>
              <a:spcAft>
                <a:spcPts val="0"/>
              </a:spcAft>
              <a:buFontTx/>
              <a:buNone/>
              <a:defRPr sz="1400"/>
            </a:lvl6pPr>
            <a:lvl7pPr marL="0" indent="0">
              <a:spcBef>
                <a:spcPts val="0"/>
              </a:spcBef>
              <a:spcAft>
                <a:spcPts val="0"/>
              </a:spcAft>
              <a:buFontTx/>
              <a:buNone/>
              <a:defRPr sz="1400"/>
            </a:lvl7pPr>
            <a:lvl8pPr marL="0" indent="0">
              <a:spcBef>
                <a:spcPts val="0"/>
              </a:spcBef>
              <a:spcAft>
                <a:spcPts val="0"/>
              </a:spcAft>
              <a:buFontTx/>
              <a:buNone/>
              <a:defRPr sz="1400"/>
            </a:lvl8pPr>
            <a:lvl9pPr marL="0" indent="0">
              <a:spcBef>
                <a:spcPts val="0"/>
              </a:spcBef>
              <a:spcAft>
                <a:spcPts val="0"/>
              </a:spcAft>
              <a:buFontTx/>
              <a:buNone/>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9" name="Freeform 5">
            <a:extLst>
              <a:ext uri="{FF2B5EF4-FFF2-40B4-BE49-F238E27FC236}">
                <a16:creationId xmlns:a16="http://schemas.microsoft.com/office/drawing/2014/main" id="{D39A0BA7-156B-554E-893F-D73B236384B7}"/>
              </a:ext>
            </a:extLst>
          </p:cNvPr>
          <p:cNvSpPr>
            <a:spLocks noChangeAspect="1" noEditPoints="1"/>
          </p:cNvSpPr>
          <p:nvPr userDrawn="1"/>
        </p:nvSpPr>
        <p:spPr bwMode="white">
          <a:xfrm>
            <a:off x="457200" y="984188"/>
            <a:ext cx="73152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pPr lvl="0"/>
            <a:endParaRPr lang="en-US" sz="1350" dirty="0"/>
          </a:p>
        </p:txBody>
      </p:sp>
      <p:sp>
        <p:nvSpPr>
          <p:cNvPr id="2" name="Date Placeholder 1">
            <a:extLst>
              <a:ext uri="{FF2B5EF4-FFF2-40B4-BE49-F238E27FC236}">
                <a16:creationId xmlns:a16="http://schemas.microsoft.com/office/drawing/2014/main" id="{69EC3F22-5110-934F-A693-4FB0DCEED7AC}"/>
              </a:ext>
            </a:extLst>
          </p:cNvPr>
          <p:cNvSpPr>
            <a:spLocks noGrp="1"/>
          </p:cNvSpPr>
          <p:nvPr>
            <p:ph type="dt" sz="half" idx="15"/>
          </p:nvPr>
        </p:nvSpPr>
        <p:spPr/>
        <p:txBody>
          <a:bodyPr/>
          <a:lstStyle>
            <a:lvl1pPr>
              <a:defRPr>
                <a:solidFill>
                  <a:schemeClr val="bg1"/>
                </a:solidFill>
              </a:defRPr>
            </a:lvl1pPr>
          </a:lstStyle>
          <a:p>
            <a:r>
              <a:rPr lang="en-US" dirty="0"/>
              <a:t>August 2022</a:t>
            </a:r>
          </a:p>
        </p:txBody>
      </p:sp>
      <p:sp>
        <p:nvSpPr>
          <p:cNvPr id="4" name="Footer Placeholder 3">
            <a:extLst>
              <a:ext uri="{FF2B5EF4-FFF2-40B4-BE49-F238E27FC236}">
                <a16:creationId xmlns:a16="http://schemas.microsoft.com/office/drawing/2014/main" id="{D6873336-0694-AD4A-8CA7-D3AD59B85E7C}"/>
              </a:ext>
            </a:extLst>
          </p:cNvPr>
          <p:cNvSpPr>
            <a:spLocks noGrp="1"/>
          </p:cNvSpPr>
          <p:nvPr>
            <p:ph type="ftr" sz="quarter" idx="16"/>
          </p:nvPr>
        </p:nvSpPr>
        <p:spPr/>
        <p:txBody>
          <a:bodyPr/>
          <a:lstStyle/>
          <a:p>
            <a:pPr algn="l"/>
            <a:r>
              <a:rPr lang="en-US"/>
              <a:t>FICCI Awards</a:t>
            </a:r>
            <a:endParaRPr lang="en-US" dirty="0"/>
          </a:p>
        </p:txBody>
      </p:sp>
      <p:sp>
        <p:nvSpPr>
          <p:cNvPr id="5" name="Slide Number Placeholder 4">
            <a:extLst>
              <a:ext uri="{FF2B5EF4-FFF2-40B4-BE49-F238E27FC236}">
                <a16:creationId xmlns:a16="http://schemas.microsoft.com/office/drawing/2014/main" id="{5BFB411F-65C2-2A4D-AAEA-287F16E4B966}"/>
              </a:ext>
            </a:extLst>
          </p:cNvPr>
          <p:cNvSpPr>
            <a:spLocks noGrp="1"/>
          </p:cNvSpPr>
          <p:nvPr>
            <p:ph type="sldNum" sz="quarter" idx="17"/>
          </p:nvPr>
        </p:nvSpPr>
        <p:spPr/>
        <p:txBody>
          <a:bodyPr/>
          <a:lstStyle>
            <a:lvl1pPr>
              <a:defRPr>
                <a:solidFill>
                  <a:schemeClr val="bg1"/>
                </a:solidFill>
              </a:defRPr>
            </a:lvl1p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3417829211"/>
      </p:ext>
    </p:extLst>
  </p:cSld>
  <p:clrMapOvr>
    <a:masterClrMapping/>
  </p:clrMapOvr>
  <p:hf hdr="0"/>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3438"/>
            <a:ext cx="6949123" cy="4068762"/>
          </a:xfrm>
        </p:spPr>
        <p:txBody>
          <a:bodyPr/>
          <a:lstStyle>
            <a:lvl1pPr>
              <a:lnSpc>
                <a:spcPct val="85000"/>
              </a:lnSpc>
              <a:spcBef>
                <a:spcPts val="0"/>
              </a:spcBef>
              <a:spcAft>
                <a:spcPts val="1800"/>
              </a:spcAft>
              <a:defRPr sz="3200" b="0">
                <a:solidFill>
                  <a:schemeClr val="tx1"/>
                </a:solidFill>
                <a:latin typeface="+mj-lt"/>
              </a:defRPr>
            </a:lvl1pPr>
            <a:lvl2pPr marL="0" indent="0">
              <a:spcBef>
                <a:spcPts val="0"/>
              </a:spcBef>
              <a:spcAft>
                <a:spcPts val="0"/>
              </a:spcAft>
              <a:buFont typeface="Arial" panose="020B0604020202020204" pitchFamily="34" charset="0"/>
              <a:buNone/>
              <a:defRPr sz="1400" b="1"/>
            </a:lvl2pPr>
            <a:lvl3pPr marL="0" indent="0">
              <a:spcBef>
                <a:spcPts val="0"/>
              </a:spcBef>
              <a:spcAft>
                <a:spcPts val="0"/>
              </a:spcAft>
              <a:buFontTx/>
              <a:buNone/>
              <a:defRPr sz="1400"/>
            </a:lvl3pPr>
            <a:lvl4pPr marL="0" indent="0">
              <a:spcBef>
                <a:spcPts val="0"/>
              </a:spcBef>
              <a:spcAft>
                <a:spcPts val="0"/>
              </a:spcAft>
              <a:buFontTx/>
              <a:buNone/>
              <a:defRPr sz="1400"/>
            </a:lvl4pPr>
            <a:lvl5pPr marL="0" indent="0">
              <a:spcBef>
                <a:spcPts val="0"/>
              </a:spcBef>
              <a:spcAft>
                <a:spcPts val="0"/>
              </a:spcAft>
              <a:buFontTx/>
              <a:buNone/>
              <a:defRPr sz="1400"/>
            </a:lvl5pPr>
            <a:lvl6pPr marL="0" indent="0">
              <a:spcBef>
                <a:spcPts val="0"/>
              </a:spcBef>
              <a:spcAft>
                <a:spcPts val="0"/>
              </a:spcAft>
              <a:buFontTx/>
              <a:buNone/>
              <a:defRPr sz="1400"/>
            </a:lvl6pPr>
            <a:lvl7pPr marL="0" indent="0">
              <a:spcBef>
                <a:spcPts val="0"/>
              </a:spcBef>
              <a:spcAft>
                <a:spcPts val="0"/>
              </a:spcAft>
              <a:buFontTx/>
              <a:buNone/>
              <a:defRPr sz="1400"/>
            </a:lvl7pPr>
            <a:lvl8pPr marL="0" indent="0">
              <a:spcBef>
                <a:spcPts val="0"/>
              </a:spcBef>
              <a:spcAft>
                <a:spcPts val="0"/>
              </a:spcAft>
              <a:buFontTx/>
              <a:buNone/>
              <a:defRPr sz="1400"/>
            </a:lvl8pPr>
            <a:lvl9pPr marL="0" indent="0">
              <a:spcBef>
                <a:spcPts val="0"/>
              </a:spcBef>
              <a:spcAft>
                <a:spcPts val="0"/>
              </a:spcAft>
              <a:buFontTx/>
              <a:buNone/>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5" name="Slide Number Placeholder 4">
            <a:extLst>
              <a:ext uri="{FF2B5EF4-FFF2-40B4-BE49-F238E27FC236}">
                <a16:creationId xmlns:a16="http://schemas.microsoft.com/office/drawing/2014/main" id="{1F8B6AD2-D7A1-494A-91CB-06E4CD0D7CFA}"/>
              </a:ext>
            </a:extLst>
          </p:cNvPr>
          <p:cNvSpPr>
            <a:spLocks noGrp="1"/>
          </p:cNvSpPr>
          <p:nvPr>
            <p:ph type="sldNum" sz="quarter" idx="11"/>
          </p:nvPr>
        </p:nvSpPr>
        <p:spPr/>
        <p:txBody>
          <a:bodyPr/>
          <a:lstStyle/>
          <a:p>
            <a:fld id="{7870704B-CE94-48CC-AF30-84932A1262A7}" type="slidenum">
              <a:rPr lang="en-US" smtClean="0"/>
              <a:pPr/>
              <a:t>‹#›</a:t>
            </a:fld>
            <a:endParaRPr lang="en-US" dirty="0"/>
          </a:p>
        </p:txBody>
      </p:sp>
      <p:sp>
        <p:nvSpPr>
          <p:cNvPr id="8" name="Freeform 5">
            <a:extLst>
              <a:ext uri="{FF2B5EF4-FFF2-40B4-BE49-F238E27FC236}">
                <a16:creationId xmlns:a16="http://schemas.microsoft.com/office/drawing/2014/main" id="{37FEF807-8FFE-6C4D-9977-9A3D7DF7064F}"/>
              </a:ext>
            </a:extLst>
          </p:cNvPr>
          <p:cNvSpPr>
            <a:spLocks noChangeAspect="1" noEditPoints="1"/>
          </p:cNvSpPr>
          <p:nvPr userDrawn="1"/>
        </p:nvSpPr>
        <p:spPr bwMode="white">
          <a:xfrm>
            <a:off x="457200" y="1258508"/>
            <a:ext cx="73152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pPr lvl="0"/>
            <a:endParaRPr lang="en-US" sz="1350" dirty="0"/>
          </a:p>
        </p:txBody>
      </p:sp>
      <p:sp>
        <p:nvSpPr>
          <p:cNvPr id="2" name="Date Placeholder 1">
            <a:extLst>
              <a:ext uri="{FF2B5EF4-FFF2-40B4-BE49-F238E27FC236}">
                <a16:creationId xmlns:a16="http://schemas.microsoft.com/office/drawing/2014/main" id="{32DDFFFE-10BF-0B4D-9609-4CF0E16A39E1}"/>
              </a:ext>
            </a:extLst>
          </p:cNvPr>
          <p:cNvSpPr>
            <a:spLocks noGrp="1"/>
          </p:cNvSpPr>
          <p:nvPr>
            <p:ph type="dt" sz="half" idx="12"/>
          </p:nvPr>
        </p:nvSpPr>
        <p:spPr/>
        <p:txBody>
          <a:bodyPr/>
          <a:lstStyle/>
          <a:p>
            <a:r>
              <a:rPr lang="en-US" dirty="0"/>
              <a:t>August 2022</a:t>
            </a:r>
          </a:p>
        </p:txBody>
      </p:sp>
      <p:sp>
        <p:nvSpPr>
          <p:cNvPr id="4" name="Footer Placeholder 3">
            <a:extLst>
              <a:ext uri="{FF2B5EF4-FFF2-40B4-BE49-F238E27FC236}">
                <a16:creationId xmlns:a16="http://schemas.microsoft.com/office/drawing/2014/main" id="{85601807-8B18-D147-9BDD-014FF3C45945}"/>
              </a:ext>
            </a:extLst>
          </p:cNvPr>
          <p:cNvSpPr>
            <a:spLocks noGrp="1"/>
          </p:cNvSpPr>
          <p:nvPr>
            <p:ph type="ftr" sz="quarter" idx="13"/>
          </p:nvPr>
        </p:nvSpPr>
        <p:spPr/>
        <p:txBody>
          <a:bodyPr/>
          <a:lstStyle/>
          <a:p>
            <a:pPr algn="l"/>
            <a:r>
              <a:rPr lang="en-US"/>
              <a:t>FICCI Awards</a:t>
            </a:r>
            <a:endParaRPr lang="en-US" dirty="0"/>
          </a:p>
        </p:txBody>
      </p:sp>
    </p:spTree>
    <p:extLst>
      <p:ext uri="{BB962C8B-B14F-4D97-AF65-F5344CB8AC3E}">
        <p14:creationId xmlns:p14="http://schemas.microsoft.com/office/powerpoint/2010/main" val="653265932"/>
      </p:ext>
    </p:extLst>
  </p:cSld>
  <p:clrMapOvr>
    <a:masterClrMapping/>
  </p:clrMapOvr>
  <p:hf hdr="0"/>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2 Orange">
    <p:bg>
      <p:bgPr>
        <a:solidFill>
          <a:srgbClr val="D04A0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3438"/>
            <a:ext cx="6949440" cy="4068762"/>
          </a:xfrm>
        </p:spPr>
        <p:txBody>
          <a:bodyPr/>
          <a:lstStyle>
            <a:lvl1pPr>
              <a:lnSpc>
                <a:spcPct val="85000"/>
              </a:lnSpc>
              <a:spcBef>
                <a:spcPts val="0"/>
              </a:spcBef>
              <a:spcAft>
                <a:spcPts val="1800"/>
              </a:spcAft>
              <a:defRPr sz="3200" b="0">
                <a:solidFill>
                  <a:schemeClr val="tx1"/>
                </a:solidFill>
                <a:latin typeface="+mj-lt"/>
              </a:defRPr>
            </a:lvl1pPr>
            <a:lvl2pPr marL="0" indent="0">
              <a:spcBef>
                <a:spcPts val="0"/>
              </a:spcBef>
              <a:spcAft>
                <a:spcPts val="0"/>
              </a:spcAft>
              <a:buFont typeface="Arial" panose="020B0604020202020204" pitchFamily="34" charset="0"/>
              <a:buNone/>
              <a:defRPr sz="1400" b="1">
                <a:solidFill>
                  <a:schemeClr val="tx1"/>
                </a:solidFill>
              </a:defRPr>
            </a:lvl2pPr>
            <a:lvl3pPr marL="0" indent="0">
              <a:spcBef>
                <a:spcPts val="0"/>
              </a:spcBef>
              <a:spcAft>
                <a:spcPts val="0"/>
              </a:spcAft>
              <a:buFontTx/>
              <a:buNone/>
              <a:defRPr sz="1400">
                <a:solidFill>
                  <a:schemeClr val="tx1"/>
                </a:solidFill>
              </a:defRPr>
            </a:lvl3pPr>
            <a:lvl4pPr marL="0" indent="0">
              <a:spcBef>
                <a:spcPts val="0"/>
              </a:spcBef>
              <a:spcAft>
                <a:spcPts val="0"/>
              </a:spcAft>
              <a:buFontTx/>
              <a:buNone/>
              <a:defRPr sz="1400">
                <a:solidFill>
                  <a:schemeClr val="tx1"/>
                </a:solidFill>
              </a:defRPr>
            </a:lvl4pPr>
            <a:lvl5pPr marL="0" indent="0">
              <a:spcBef>
                <a:spcPts val="0"/>
              </a:spcBef>
              <a:spcAft>
                <a:spcPts val="0"/>
              </a:spcAft>
              <a:buFontTx/>
              <a:buNone/>
              <a:defRPr sz="1400">
                <a:solidFill>
                  <a:schemeClr val="tx1"/>
                </a:solidFill>
              </a:defRPr>
            </a:lvl5pPr>
            <a:lvl6pPr marL="0" indent="0">
              <a:spcBef>
                <a:spcPts val="0"/>
              </a:spcBef>
              <a:spcAft>
                <a:spcPts val="0"/>
              </a:spcAft>
              <a:buFontTx/>
              <a:buNone/>
              <a:defRPr sz="1400">
                <a:solidFill>
                  <a:schemeClr val="tx1"/>
                </a:solidFill>
              </a:defRPr>
            </a:lvl6pPr>
            <a:lvl7pPr marL="0" indent="0">
              <a:spcBef>
                <a:spcPts val="0"/>
              </a:spcBef>
              <a:spcAft>
                <a:spcPts val="0"/>
              </a:spcAft>
              <a:buFontTx/>
              <a:buNone/>
              <a:defRPr sz="1400">
                <a:solidFill>
                  <a:schemeClr val="tx1"/>
                </a:solidFill>
              </a:defRPr>
            </a:lvl7pPr>
            <a:lvl8pPr marL="0" indent="0">
              <a:spcBef>
                <a:spcPts val="0"/>
              </a:spcBef>
              <a:spcAft>
                <a:spcPts val="0"/>
              </a:spcAft>
              <a:buFontTx/>
              <a:buNone/>
              <a:defRPr sz="1400">
                <a:solidFill>
                  <a:schemeClr val="tx1"/>
                </a:solidFill>
              </a:defRPr>
            </a:lvl8pPr>
            <a:lvl9pPr marL="0" indent="0">
              <a:spcBef>
                <a:spcPts val="0"/>
              </a:spcBef>
              <a:spcAft>
                <a:spcPts val="0"/>
              </a:spcAft>
              <a:buFontTx/>
              <a:buNone/>
              <a:defRPr sz="14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10" name="Freeform 5">
            <a:extLst>
              <a:ext uri="{FF2B5EF4-FFF2-40B4-BE49-F238E27FC236}">
                <a16:creationId xmlns:a16="http://schemas.microsoft.com/office/drawing/2014/main" id="{35C4B07A-5E48-B44C-A4D7-385A69048376}"/>
              </a:ext>
            </a:extLst>
          </p:cNvPr>
          <p:cNvSpPr>
            <a:spLocks noChangeAspect="1" noEditPoints="1"/>
          </p:cNvSpPr>
          <p:nvPr userDrawn="1"/>
        </p:nvSpPr>
        <p:spPr bwMode="white">
          <a:xfrm>
            <a:off x="457200" y="1258508"/>
            <a:ext cx="73152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pPr lvl="0"/>
            <a:endParaRPr lang="en-US" sz="1350" dirty="0"/>
          </a:p>
        </p:txBody>
      </p:sp>
      <p:sp>
        <p:nvSpPr>
          <p:cNvPr id="2" name="Date Placeholder 1">
            <a:extLst>
              <a:ext uri="{FF2B5EF4-FFF2-40B4-BE49-F238E27FC236}">
                <a16:creationId xmlns:a16="http://schemas.microsoft.com/office/drawing/2014/main" id="{9278145B-C0B2-CC40-97BD-B9C3AB76811E}"/>
              </a:ext>
            </a:extLst>
          </p:cNvPr>
          <p:cNvSpPr>
            <a:spLocks noGrp="1"/>
          </p:cNvSpPr>
          <p:nvPr>
            <p:ph type="dt" sz="half" idx="10"/>
          </p:nvPr>
        </p:nvSpPr>
        <p:spPr/>
        <p:txBody>
          <a:bodyPr/>
          <a:lstStyle/>
          <a:p>
            <a:r>
              <a:rPr lang="en-US" dirty="0"/>
              <a:t>August 2022</a:t>
            </a:r>
          </a:p>
        </p:txBody>
      </p:sp>
      <p:sp>
        <p:nvSpPr>
          <p:cNvPr id="4" name="Footer Placeholder 3">
            <a:extLst>
              <a:ext uri="{FF2B5EF4-FFF2-40B4-BE49-F238E27FC236}">
                <a16:creationId xmlns:a16="http://schemas.microsoft.com/office/drawing/2014/main" id="{710894AF-C509-FC44-8B6B-59644BB1CE91}"/>
              </a:ext>
            </a:extLst>
          </p:cNvPr>
          <p:cNvSpPr>
            <a:spLocks noGrp="1"/>
          </p:cNvSpPr>
          <p:nvPr>
            <p:ph type="ftr" sz="quarter" idx="11"/>
          </p:nvPr>
        </p:nvSpPr>
        <p:spPr/>
        <p:txBody>
          <a:bodyPr/>
          <a:lstStyle/>
          <a:p>
            <a:pPr algn="l"/>
            <a:r>
              <a:rPr lang="en-US"/>
              <a:t>FICCI Awards</a:t>
            </a:r>
            <a:endParaRPr lang="en-US" dirty="0"/>
          </a:p>
        </p:txBody>
      </p:sp>
      <p:sp>
        <p:nvSpPr>
          <p:cNvPr id="6" name="Slide Number Placeholder 5">
            <a:extLst>
              <a:ext uri="{FF2B5EF4-FFF2-40B4-BE49-F238E27FC236}">
                <a16:creationId xmlns:a16="http://schemas.microsoft.com/office/drawing/2014/main" id="{2FF30EC5-5261-8B49-8263-B020146AD775}"/>
              </a:ext>
            </a:extLst>
          </p:cNvPr>
          <p:cNvSpPr>
            <a:spLocks noGrp="1"/>
          </p:cNvSpPr>
          <p:nvPr>
            <p:ph type="sldNum" sz="quarter" idx="12"/>
          </p:nvPr>
        </p:nvSpPr>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1842477722"/>
      </p:ext>
    </p:extLst>
  </p:cSld>
  <p:clrMapOvr>
    <a:overrideClrMapping bg1="dk1" tx1="lt1" bg2="dk2" tx2="lt2" accent1="accent1" accent2="accent2" accent3="accent3" accent4="accent4" accent5="accent5" accent6="accent6" hlink="hlink" folHlink="folHlink"/>
  </p:clrMapOvr>
  <p:hf hdr="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2 Red">
    <p:bg>
      <p:bgPr>
        <a:solidFill>
          <a:srgbClr val="E0301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3438"/>
            <a:ext cx="6949440" cy="4068762"/>
          </a:xfrm>
        </p:spPr>
        <p:txBody>
          <a:bodyPr/>
          <a:lstStyle>
            <a:lvl1pPr>
              <a:lnSpc>
                <a:spcPct val="85000"/>
              </a:lnSpc>
              <a:spcBef>
                <a:spcPts val="0"/>
              </a:spcBef>
              <a:spcAft>
                <a:spcPts val="1800"/>
              </a:spcAft>
              <a:defRPr sz="3200" b="0">
                <a:solidFill>
                  <a:schemeClr val="tx1"/>
                </a:solidFill>
                <a:latin typeface="+mj-lt"/>
              </a:defRPr>
            </a:lvl1pPr>
            <a:lvl2pPr marL="0" indent="0">
              <a:spcBef>
                <a:spcPts val="0"/>
              </a:spcBef>
              <a:spcAft>
                <a:spcPts val="0"/>
              </a:spcAft>
              <a:buFont typeface="Arial" panose="020B0604020202020204" pitchFamily="34" charset="0"/>
              <a:buNone/>
              <a:defRPr sz="1400" b="1">
                <a:solidFill>
                  <a:schemeClr val="tx1"/>
                </a:solidFill>
              </a:defRPr>
            </a:lvl2pPr>
            <a:lvl3pPr marL="0" indent="0">
              <a:spcBef>
                <a:spcPts val="0"/>
              </a:spcBef>
              <a:spcAft>
                <a:spcPts val="0"/>
              </a:spcAft>
              <a:buFontTx/>
              <a:buNone/>
              <a:defRPr sz="1400">
                <a:solidFill>
                  <a:schemeClr val="tx1"/>
                </a:solidFill>
              </a:defRPr>
            </a:lvl3pPr>
            <a:lvl4pPr marL="0" indent="0">
              <a:spcBef>
                <a:spcPts val="0"/>
              </a:spcBef>
              <a:spcAft>
                <a:spcPts val="0"/>
              </a:spcAft>
              <a:buFontTx/>
              <a:buNone/>
              <a:defRPr sz="1400">
                <a:solidFill>
                  <a:schemeClr val="tx1"/>
                </a:solidFill>
              </a:defRPr>
            </a:lvl4pPr>
            <a:lvl5pPr marL="0" indent="0">
              <a:spcBef>
                <a:spcPts val="0"/>
              </a:spcBef>
              <a:spcAft>
                <a:spcPts val="0"/>
              </a:spcAft>
              <a:buFontTx/>
              <a:buNone/>
              <a:defRPr sz="1400">
                <a:solidFill>
                  <a:schemeClr val="tx1"/>
                </a:solidFill>
              </a:defRPr>
            </a:lvl5pPr>
            <a:lvl6pPr marL="0" indent="0">
              <a:spcBef>
                <a:spcPts val="0"/>
              </a:spcBef>
              <a:spcAft>
                <a:spcPts val="0"/>
              </a:spcAft>
              <a:buFontTx/>
              <a:buNone/>
              <a:defRPr sz="1400">
                <a:solidFill>
                  <a:schemeClr val="tx1"/>
                </a:solidFill>
              </a:defRPr>
            </a:lvl6pPr>
            <a:lvl7pPr marL="0" indent="0">
              <a:spcBef>
                <a:spcPts val="0"/>
              </a:spcBef>
              <a:spcAft>
                <a:spcPts val="0"/>
              </a:spcAft>
              <a:buFontTx/>
              <a:buNone/>
              <a:defRPr sz="1400">
                <a:solidFill>
                  <a:schemeClr val="tx1"/>
                </a:solidFill>
              </a:defRPr>
            </a:lvl7pPr>
            <a:lvl8pPr marL="0" indent="0">
              <a:spcBef>
                <a:spcPts val="0"/>
              </a:spcBef>
              <a:spcAft>
                <a:spcPts val="0"/>
              </a:spcAft>
              <a:buFontTx/>
              <a:buNone/>
              <a:defRPr sz="1400">
                <a:solidFill>
                  <a:schemeClr val="tx1"/>
                </a:solidFill>
              </a:defRPr>
            </a:lvl8pPr>
            <a:lvl9pPr marL="0" indent="0">
              <a:spcBef>
                <a:spcPts val="0"/>
              </a:spcBef>
              <a:spcAft>
                <a:spcPts val="0"/>
              </a:spcAft>
              <a:buFontTx/>
              <a:buNone/>
              <a:defRPr sz="14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10" name="Freeform 5">
            <a:extLst>
              <a:ext uri="{FF2B5EF4-FFF2-40B4-BE49-F238E27FC236}">
                <a16:creationId xmlns:a16="http://schemas.microsoft.com/office/drawing/2014/main" id="{2A27A0C4-B307-C642-8F9D-16AD19D05502}"/>
              </a:ext>
            </a:extLst>
          </p:cNvPr>
          <p:cNvSpPr>
            <a:spLocks noChangeAspect="1" noEditPoints="1"/>
          </p:cNvSpPr>
          <p:nvPr userDrawn="1"/>
        </p:nvSpPr>
        <p:spPr bwMode="white">
          <a:xfrm>
            <a:off x="457200" y="1258508"/>
            <a:ext cx="73152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pPr lvl="0"/>
            <a:endParaRPr lang="en-US" sz="1350" dirty="0"/>
          </a:p>
        </p:txBody>
      </p:sp>
      <p:sp>
        <p:nvSpPr>
          <p:cNvPr id="2" name="Date Placeholder 1">
            <a:extLst>
              <a:ext uri="{FF2B5EF4-FFF2-40B4-BE49-F238E27FC236}">
                <a16:creationId xmlns:a16="http://schemas.microsoft.com/office/drawing/2014/main" id="{DA325046-8419-FB43-90EA-95DE9A77AE5B}"/>
              </a:ext>
            </a:extLst>
          </p:cNvPr>
          <p:cNvSpPr>
            <a:spLocks noGrp="1"/>
          </p:cNvSpPr>
          <p:nvPr>
            <p:ph type="dt" sz="half" idx="10"/>
          </p:nvPr>
        </p:nvSpPr>
        <p:spPr/>
        <p:txBody>
          <a:bodyPr/>
          <a:lstStyle/>
          <a:p>
            <a:r>
              <a:rPr lang="en-US" dirty="0"/>
              <a:t>August 2022</a:t>
            </a:r>
          </a:p>
        </p:txBody>
      </p:sp>
      <p:sp>
        <p:nvSpPr>
          <p:cNvPr id="4" name="Footer Placeholder 3">
            <a:extLst>
              <a:ext uri="{FF2B5EF4-FFF2-40B4-BE49-F238E27FC236}">
                <a16:creationId xmlns:a16="http://schemas.microsoft.com/office/drawing/2014/main" id="{C0DAC0E5-98A8-AB43-861E-E25CC613E5AA}"/>
              </a:ext>
            </a:extLst>
          </p:cNvPr>
          <p:cNvSpPr>
            <a:spLocks noGrp="1"/>
          </p:cNvSpPr>
          <p:nvPr>
            <p:ph type="ftr" sz="quarter" idx="11"/>
          </p:nvPr>
        </p:nvSpPr>
        <p:spPr/>
        <p:txBody>
          <a:bodyPr/>
          <a:lstStyle/>
          <a:p>
            <a:pPr algn="l"/>
            <a:r>
              <a:rPr lang="en-US"/>
              <a:t>FICCI Awards</a:t>
            </a:r>
            <a:endParaRPr lang="en-US" dirty="0"/>
          </a:p>
        </p:txBody>
      </p:sp>
      <p:sp>
        <p:nvSpPr>
          <p:cNvPr id="6" name="Slide Number Placeholder 5">
            <a:extLst>
              <a:ext uri="{FF2B5EF4-FFF2-40B4-BE49-F238E27FC236}">
                <a16:creationId xmlns:a16="http://schemas.microsoft.com/office/drawing/2014/main" id="{9DE240E5-7C2A-1341-BCEE-AB79C37A8491}"/>
              </a:ext>
            </a:extLst>
          </p:cNvPr>
          <p:cNvSpPr>
            <a:spLocks noGrp="1"/>
          </p:cNvSpPr>
          <p:nvPr>
            <p:ph type="sldNum" sz="quarter" idx="12"/>
          </p:nvPr>
        </p:nvSpPr>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1171563741"/>
      </p:ext>
    </p:extLst>
  </p:cSld>
  <p:clrMapOvr>
    <a:overrideClrMapping bg1="dk1" tx1="lt1" bg2="dk2" tx2="lt2" accent1="accent1" accent2="accent2" accent3="accent3" accent4="accent4" accent5="accent5" accent6="accent6" hlink="hlink" folHlink="folHlink"/>
  </p:clrMapOvr>
  <p:hf hdr="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2 Rose">
    <p:bg>
      <p:bgPr>
        <a:solidFill>
          <a:srgbClr val="DB536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3438"/>
            <a:ext cx="6949440" cy="4068762"/>
          </a:xfrm>
        </p:spPr>
        <p:txBody>
          <a:bodyPr/>
          <a:lstStyle>
            <a:lvl1pPr>
              <a:lnSpc>
                <a:spcPct val="85000"/>
              </a:lnSpc>
              <a:spcBef>
                <a:spcPts val="0"/>
              </a:spcBef>
              <a:spcAft>
                <a:spcPts val="1800"/>
              </a:spcAft>
              <a:defRPr sz="3200" b="0">
                <a:solidFill>
                  <a:schemeClr val="tx1"/>
                </a:solidFill>
                <a:latin typeface="+mj-lt"/>
              </a:defRPr>
            </a:lvl1pPr>
            <a:lvl2pPr marL="0" indent="0">
              <a:spcBef>
                <a:spcPts val="0"/>
              </a:spcBef>
              <a:spcAft>
                <a:spcPts val="0"/>
              </a:spcAft>
              <a:buFont typeface="Arial" panose="020B0604020202020204" pitchFamily="34" charset="0"/>
              <a:buNone/>
              <a:defRPr sz="1400" b="1">
                <a:solidFill>
                  <a:schemeClr val="tx1"/>
                </a:solidFill>
              </a:defRPr>
            </a:lvl2pPr>
            <a:lvl3pPr marL="0" indent="0">
              <a:spcBef>
                <a:spcPts val="0"/>
              </a:spcBef>
              <a:spcAft>
                <a:spcPts val="0"/>
              </a:spcAft>
              <a:buFontTx/>
              <a:buNone/>
              <a:defRPr sz="1400">
                <a:solidFill>
                  <a:schemeClr val="tx1"/>
                </a:solidFill>
              </a:defRPr>
            </a:lvl3pPr>
            <a:lvl4pPr marL="0" indent="0">
              <a:spcBef>
                <a:spcPts val="0"/>
              </a:spcBef>
              <a:spcAft>
                <a:spcPts val="0"/>
              </a:spcAft>
              <a:buFontTx/>
              <a:buNone/>
              <a:defRPr sz="1400">
                <a:solidFill>
                  <a:schemeClr val="tx1"/>
                </a:solidFill>
              </a:defRPr>
            </a:lvl4pPr>
            <a:lvl5pPr marL="0" indent="0">
              <a:spcBef>
                <a:spcPts val="0"/>
              </a:spcBef>
              <a:spcAft>
                <a:spcPts val="0"/>
              </a:spcAft>
              <a:buFontTx/>
              <a:buNone/>
              <a:defRPr sz="1400">
                <a:solidFill>
                  <a:schemeClr val="tx1"/>
                </a:solidFill>
              </a:defRPr>
            </a:lvl5pPr>
            <a:lvl6pPr marL="0" indent="0">
              <a:spcBef>
                <a:spcPts val="0"/>
              </a:spcBef>
              <a:spcAft>
                <a:spcPts val="0"/>
              </a:spcAft>
              <a:buFontTx/>
              <a:buNone/>
              <a:defRPr sz="1400">
                <a:solidFill>
                  <a:schemeClr val="tx1"/>
                </a:solidFill>
              </a:defRPr>
            </a:lvl6pPr>
            <a:lvl7pPr marL="0" indent="0">
              <a:spcBef>
                <a:spcPts val="0"/>
              </a:spcBef>
              <a:spcAft>
                <a:spcPts val="0"/>
              </a:spcAft>
              <a:buFontTx/>
              <a:buNone/>
              <a:defRPr sz="1400">
                <a:solidFill>
                  <a:schemeClr val="tx1"/>
                </a:solidFill>
              </a:defRPr>
            </a:lvl7pPr>
            <a:lvl8pPr marL="0" indent="0">
              <a:spcBef>
                <a:spcPts val="0"/>
              </a:spcBef>
              <a:spcAft>
                <a:spcPts val="0"/>
              </a:spcAft>
              <a:buFontTx/>
              <a:buNone/>
              <a:defRPr sz="1400">
                <a:solidFill>
                  <a:schemeClr val="tx1"/>
                </a:solidFill>
              </a:defRPr>
            </a:lvl8pPr>
            <a:lvl9pPr marL="0" indent="0">
              <a:spcBef>
                <a:spcPts val="0"/>
              </a:spcBef>
              <a:spcAft>
                <a:spcPts val="0"/>
              </a:spcAft>
              <a:buFontTx/>
              <a:buNone/>
              <a:defRPr sz="14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10" name="Freeform 5">
            <a:extLst>
              <a:ext uri="{FF2B5EF4-FFF2-40B4-BE49-F238E27FC236}">
                <a16:creationId xmlns:a16="http://schemas.microsoft.com/office/drawing/2014/main" id="{3D0588D7-718D-9446-BD8C-1ECC665E758F}"/>
              </a:ext>
            </a:extLst>
          </p:cNvPr>
          <p:cNvSpPr>
            <a:spLocks noChangeAspect="1" noEditPoints="1"/>
          </p:cNvSpPr>
          <p:nvPr userDrawn="1"/>
        </p:nvSpPr>
        <p:spPr bwMode="white">
          <a:xfrm>
            <a:off x="457200" y="1258508"/>
            <a:ext cx="73152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pPr lvl="0"/>
            <a:endParaRPr lang="en-US" sz="1350" dirty="0"/>
          </a:p>
        </p:txBody>
      </p:sp>
      <p:sp>
        <p:nvSpPr>
          <p:cNvPr id="2" name="Date Placeholder 1">
            <a:extLst>
              <a:ext uri="{FF2B5EF4-FFF2-40B4-BE49-F238E27FC236}">
                <a16:creationId xmlns:a16="http://schemas.microsoft.com/office/drawing/2014/main" id="{DEE4EB86-FBD5-694F-A5B6-4FFF6791E27C}"/>
              </a:ext>
            </a:extLst>
          </p:cNvPr>
          <p:cNvSpPr>
            <a:spLocks noGrp="1"/>
          </p:cNvSpPr>
          <p:nvPr>
            <p:ph type="dt" sz="half" idx="10"/>
          </p:nvPr>
        </p:nvSpPr>
        <p:spPr/>
        <p:txBody>
          <a:bodyPr/>
          <a:lstStyle/>
          <a:p>
            <a:r>
              <a:rPr lang="en-US" dirty="0"/>
              <a:t>August 2022</a:t>
            </a:r>
          </a:p>
        </p:txBody>
      </p:sp>
      <p:sp>
        <p:nvSpPr>
          <p:cNvPr id="4" name="Footer Placeholder 3">
            <a:extLst>
              <a:ext uri="{FF2B5EF4-FFF2-40B4-BE49-F238E27FC236}">
                <a16:creationId xmlns:a16="http://schemas.microsoft.com/office/drawing/2014/main" id="{BD793A89-EADB-194C-A5AD-FD96DDD838BB}"/>
              </a:ext>
            </a:extLst>
          </p:cNvPr>
          <p:cNvSpPr>
            <a:spLocks noGrp="1"/>
          </p:cNvSpPr>
          <p:nvPr>
            <p:ph type="ftr" sz="quarter" idx="11"/>
          </p:nvPr>
        </p:nvSpPr>
        <p:spPr/>
        <p:txBody>
          <a:bodyPr/>
          <a:lstStyle/>
          <a:p>
            <a:pPr algn="l"/>
            <a:r>
              <a:rPr lang="en-US"/>
              <a:t>FICCI Awards</a:t>
            </a:r>
            <a:endParaRPr lang="en-US" dirty="0"/>
          </a:p>
        </p:txBody>
      </p:sp>
      <p:sp>
        <p:nvSpPr>
          <p:cNvPr id="6" name="Slide Number Placeholder 5">
            <a:extLst>
              <a:ext uri="{FF2B5EF4-FFF2-40B4-BE49-F238E27FC236}">
                <a16:creationId xmlns:a16="http://schemas.microsoft.com/office/drawing/2014/main" id="{49E56BCB-094A-6C47-B06F-E57CD8A00A91}"/>
              </a:ext>
            </a:extLst>
          </p:cNvPr>
          <p:cNvSpPr>
            <a:spLocks noGrp="1"/>
          </p:cNvSpPr>
          <p:nvPr>
            <p:ph type="sldNum" sz="quarter" idx="12"/>
          </p:nvPr>
        </p:nvSpPr>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2224296737"/>
      </p:ext>
    </p:extLst>
  </p:cSld>
  <p:clrMapOvr>
    <a:overrideClrMapping bg1="dk1" tx1="lt1" bg2="dk2" tx2="lt2" accent1="accent1" accent2="accent2" accent3="accent3" accent4="accent4" accent5="accent5" accent6="accent6" hlink="hlink" folHlink="folHlink"/>
  </p:clrMapOvr>
  <p:hf hdr="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2 Grey">
    <p:bg>
      <p:bgPr>
        <a:solidFill>
          <a:srgbClr val="46464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3438"/>
            <a:ext cx="6949440" cy="4068762"/>
          </a:xfrm>
        </p:spPr>
        <p:txBody>
          <a:bodyPr/>
          <a:lstStyle>
            <a:lvl1pPr>
              <a:lnSpc>
                <a:spcPct val="85000"/>
              </a:lnSpc>
              <a:spcBef>
                <a:spcPts val="0"/>
              </a:spcBef>
              <a:spcAft>
                <a:spcPts val="1800"/>
              </a:spcAft>
              <a:defRPr sz="3200" b="0">
                <a:solidFill>
                  <a:schemeClr val="tx1"/>
                </a:solidFill>
                <a:latin typeface="+mj-lt"/>
              </a:defRPr>
            </a:lvl1pPr>
            <a:lvl2pPr marL="0" indent="0">
              <a:spcBef>
                <a:spcPts val="0"/>
              </a:spcBef>
              <a:spcAft>
                <a:spcPts val="0"/>
              </a:spcAft>
              <a:buFont typeface="Arial" panose="020B0604020202020204" pitchFamily="34" charset="0"/>
              <a:buNone/>
              <a:defRPr sz="1400" b="1">
                <a:solidFill>
                  <a:schemeClr val="tx1"/>
                </a:solidFill>
              </a:defRPr>
            </a:lvl2pPr>
            <a:lvl3pPr marL="0" indent="0">
              <a:spcBef>
                <a:spcPts val="0"/>
              </a:spcBef>
              <a:spcAft>
                <a:spcPts val="0"/>
              </a:spcAft>
              <a:buFontTx/>
              <a:buNone/>
              <a:defRPr sz="1400">
                <a:solidFill>
                  <a:schemeClr val="tx1"/>
                </a:solidFill>
              </a:defRPr>
            </a:lvl3pPr>
            <a:lvl4pPr marL="0" indent="0">
              <a:spcBef>
                <a:spcPts val="0"/>
              </a:spcBef>
              <a:spcAft>
                <a:spcPts val="0"/>
              </a:spcAft>
              <a:buFontTx/>
              <a:buNone/>
              <a:defRPr sz="1400">
                <a:solidFill>
                  <a:schemeClr val="tx1"/>
                </a:solidFill>
              </a:defRPr>
            </a:lvl4pPr>
            <a:lvl5pPr marL="0" indent="0">
              <a:spcBef>
                <a:spcPts val="0"/>
              </a:spcBef>
              <a:spcAft>
                <a:spcPts val="0"/>
              </a:spcAft>
              <a:buFontTx/>
              <a:buNone/>
              <a:defRPr sz="1400">
                <a:solidFill>
                  <a:schemeClr val="tx1"/>
                </a:solidFill>
              </a:defRPr>
            </a:lvl5pPr>
            <a:lvl6pPr marL="0" indent="0">
              <a:spcBef>
                <a:spcPts val="0"/>
              </a:spcBef>
              <a:spcAft>
                <a:spcPts val="0"/>
              </a:spcAft>
              <a:buFontTx/>
              <a:buNone/>
              <a:defRPr sz="1400">
                <a:solidFill>
                  <a:schemeClr val="tx1"/>
                </a:solidFill>
              </a:defRPr>
            </a:lvl6pPr>
            <a:lvl7pPr marL="0" indent="0">
              <a:spcBef>
                <a:spcPts val="0"/>
              </a:spcBef>
              <a:spcAft>
                <a:spcPts val="0"/>
              </a:spcAft>
              <a:buFontTx/>
              <a:buNone/>
              <a:defRPr sz="1400">
                <a:solidFill>
                  <a:schemeClr val="tx1"/>
                </a:solidFill>
              </a:defRPr>
            </a:lvl7pPr>
            <a:lvl8pPr marL="0" indent="0">
              <a:spcBef>
                <a:spcPts val="0"/>
              </a:spcBef>
              <a:spcAft>
                <a:spcPts val="0"/>
              </a:spcAft>
              <a:buFontTx/>
              <a:buNone/>
              <a:defRPr sz="1400">
                <a:solidFill>
                  <a:schemeClr val="tx1"/>
                </a:solidFill>
              </a:defRPr>
            </a:lvl8pPr>
            <a:lvl9pPr marL="0" indent="0">
              <a:spcBef>
                <a:spcPts val="0"/>
              </a:spcBef>
              <a:spcAft>
                <a:spcPts val="0"/>
              </a:spcAft>
              <a:buFontTx/>
              <a:buNone/>
              <a:defRPr sz="14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10" name="Freeform 5">
            <a:extLst>
              <a:ext uri="{FF2B5EF4-FFF2-40B4-BE49-F238E27FC236}">
                <a16:creationId xmlns:a16="http://schemas.microsoft.com/office/drawing/2014/main" id="{50DD0DCA-5A03-9E45-B902-554BF1BE89DD}"/>
              </a:ext>
            </a:extLst>
          </p:cNvPr>
          <p:cNvSpPr>
            <a:spLocks noChangeAspect="1" noEditPoints="1"/>
          </p:cNvSpPr>
          <p:nvPr userDrawn="1"/>
        </p:nvSpPr>
        <p:spPr bwMode="white">
          <a:xfrm>
            <a:off x="457200" y="1258508"/>
            <a:ext cx="73152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pPr lvl="0"/>
            <a:endParaRPr lang="en-US" sz="1350" dirty="0"/>
          </a:p>
        </p:txBody>
      </p:sp>
      <p:sp>
        <p:nvSpPr>
          <p:cNvPr id="2" name="Date Placeholder 1">
            <a:extLst>
              <a:ext uri="{FF2B5EF4-FFF2-40B4-BE49-F238E27FC236}">
                <a16:creationId xmlns:a16="http://schemas.microsoft.com/office/drawing/2014/main" id="{F6C4C777-E344-0D41-98D8-CB905132E4BB}"/>
              </a:ext>
            </a:extLst>
          </p:cNvPr>
          <p:cNvSpPr>
            <a:spLocks noGrp="1"/>
          </p:cNvSpPr>
          <p:nvPr>
            <p:ph type="dt" sz="half" idx="10"/>
          </p:nvPr>
        </p:nvSpPr>
        <p:spPr/>
        <p:txBody>
          <a:bodyPr/>
          <a:lstStyle/>
          <a:p>
            <a:r>
              <a:rPr lang="en-US" dirty="0"/>
              <a:t>August 2022</a:t>
            </a:r>
          </a:p>
        </p:txBody>
      </p:sp>
      <p:sp>
        <p:nvSpPr>
          <p:cNvPr id="4" name="Footer Placeholder 3">
            <a:extLst>
              <a:ext uri="{FF2B5EF4-FFF2-40B4-BE49-F238E27FC236}">
                <a16:creationId xmlns:a16="http://schemas.microsoft.com/office/drawing/2014/main" id="{B39E3037-6DB9-6C47-B301-E4DF01A36A2E}"/>
              </a:ext>
            </a:extLst>
          </p:cNvPr>
          <p:cNvSpPr>
            <a:spLocks noGrp="1"/>
          </p:cNvSpPr>
          <p:nvPr>
            <p:ph type="ftr" sz="quarter" idx="11"/>
          </p:nvPr>
        </p:nvSpPr>
        <p:spPr/>
        <p:txBody>
          <a:bodyPr/>
          <a:lstStyle/>
          <a:p>
            <a:pPr algn="l"/>
            <a:r>
              <a:rPr lang="en-US"/>
              <a:t>FICCI Awards</a:t>
            </a:r>
            <a:endParaRPr lang="en-US" dirty="0"/>
          </a:p>
        </p:txBody>
      </p:sp>
      <p:sp>
        <p:nvSpPr>
          <p:cNvPr id="6" name="Slide Number Placeholder 5">
            <a:extLst>
              <a:ext uri="{FF2B5EF4-FFF2-40B4-BE49-F238E27FC236}">
                <a16:creationId xmlns:a16="http://schemas.microsoft.com/office/drawing/2014/main" id="{38250D68-C415-5C4D-8DEE-AAFDFECD2CC1}"/>
              </a:ext>
            </a:extLst>
          </p:cNvPr>
          <p:cNvSpPr>
            <a:spLocks noGrp="1"/>
          </p:cNvSpPr>
          <p:nvPr>
            <p:ph type="sldNum" sz="quarter" idx="12"/>
          </p:nvPr>
        </p:nvSpPr>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2676795066"/>
      </p:ext>
    </p:extLst>
  </p:cSld>
  <p:clrMapOvr>
    <a:overrideClrMapping bg1="dk1" tx1="lt1" bg2="dk2" tx2="lt2" accent1="accent1" accent2="accent2" accent3="accent3" accent4="accent4" accent5="accent5" accent6="accent6" hlink="hlink" folHlink="folHlink"/>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7" name="Presentation Title">
            <a:extLst>
              <a:ext uri="{FF2B5EF4-FFF2-40B4-BE49-F238E27FC236}">
                <a16:creationId xmlns:a16="http://schemas.microsoft.com/office/drawing/2014/main" id="{787E3870-90B2-47B7-88B8-F497C9B19927}"/>
              </a:ext>
            </a:extLst>
          </p:cNvPr>
          <p:cNvSpPr>
            <a:spLocks noGrp="1"/>
          </p:cNvSpPr>
          <p:nvPr>
            <p:ph type="title" hasCustomPrompt="1"/>
          </p:nvPr>
        </p:nvSpPr>
        <p:spPr>
          <a:xfrm>
            <a:off x="457200" y="457200"/>
            <a:ext cx="8229600" cy="1371600"/>
          </a:xfrm>
        </p:spPr>
        <p:txBody>
          <a:bodyPr/>
          <a:lstStyle>
            <a:lvl1pPr>
              <a:defRPr/>
            </a:lvl1pPr>
          </a:lstStyle>
          <a:p>
            <a:r>
              <a:rPr lang="en-US"/>
              <a:t>[Slide title]</a:t>
            </a:r>
            <a:endParaRPr lang="en-US" dirty="0"/>
          </a:p>
        </p:txBody>
      </p:sp>
      <p:sp>
        <p:nvSpPr>
          <p:cNvPr id="3" name="Content Placeholder 2"/>
          <p:cNvSpPr>
            <a:spLocks noGrp="1"/>
          </p:cNvSpPr>
          <p:nvPr>
            <p:ph idx="1"/>
          </p:nvPr>
        </p:nvSpPr>
        <p:spPr>
          <a:xfrm>
            <a:off x="457200" y="2103438"/>
            <a:ext cx="2560638"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8" name="Footer">
            <a:extLst>
              <a:ext uri="{FF2B5EF4-FFF2-40B4-BE49-F238E27FC236}">
                <a16:creationId xmlns:a16="http://schemas.microsoft.com/office/drawing/2014/main" id="{F73D3CCB-3CBC-4FF9-B222-74787F4BA467}"/>
              </a:ext>
            </a:extLst>
          </p:cNvPr>
          <p:cNvSpPr>
            <a:spLocks noGrp="1"/>
          </p:cNvSpPr>
          <p:nvPr>
            <p:ph type="ftr" sz="quarter" idx="13"/>
          </p:nvPr>
        </p:nvSpPr>
        <p:spPr>
          <a:xfrm>
            <a:off x="455295" y="6355080"/>
            <a:ext cx="3981768" cy="137160"/>
          </a:xfrm>
        </p:spPr>
        <p:txBody>
          <a:bodyPr/>
          <a:lstStyle/>
          <a:p>
            <a:pPr algn="l"/>
            <a:r>
              <a:rPr lang="en-US"/>
              <a:t>FICCI Awards</a:t>
            </a:r>
            <a:endParaRPr lang="en-US" dirty="0"/>
          </a:p>
        </p:txBody>
      </p:sp>
      <p:sp>
        <p:nvSpPr>
          <p:cNvPr id="9" name="Date">
            <a:extLst>
              <a:ext uri="{FF2B5EF4-FFF2-40B4-BE49-F238E27FC236}">
                <a16:creationId xmlns:a16="http://schemas.microsoft.com/office/drawing/2014/main" id="{64D836AA-9893-445B-AF0A-6CB61E0630D4}"/>
              </a:ext>
            </a:extLst>
          </p:cNvPr>
          <p:cNvSpPr>
            <a:spLocks noGrp="1"/>
          </p:cNvSpPr>
          <p:nvPr>
            <p:ph type="dt" sz="half" idx="12"/>
          </p:nvPr>
        </p:nvSpPr>
        <p:spPr>
          <a:xfrm>
            <a:off x="7406640" y="6355080"/>
            <a:ext cx="1280160" cy="137160"/>
          </a:xfrm>
        </p:spPr>
        <p:txBody>
          <a:bodyPr/>
          <a:lstStyle/>
          <a:p>
            <a:r>
              <a:rPr lang="en-US" dirty="0"/>
              <a:t>August 2022</a:t>
            </a:r>
          </a:p>
        </p:txBody>
      </p:sp>
      <p:sp>
        <p:nvSpPr>
          <p:cNvPr id="10" name="Slide Number">
            <a:extLst>
              <a:ext uri="{FF2B5EF4-FFF2-40B4-BE49-F238E27FC236}">
                <a16:creationId xmlns:a16="http://schemas.microsoft.com/office/drawing/2014/main" id="{8F38AF12-87FA-46BB-A1A6-CCDEFD4DE694}"/>
              </a:ext>
            </a:extLst>
          </p:cNvPr>
          <p:cNvSpPr>
            <a:spLocks noGrp="1"/>
          </p:cNvSpPr>
          <p:nvPr>
            <p:ph type="sldNum" sz="quarter" idx="11"/>
          </p:nvPr>
        </p:nvSpPr>
        <p:spPr>
          <a:xfrm>
            <a:off x="7406640" y="6492240"/>
            <a:ext cx="1280160" cy="137160"/>
          </a:xfrm>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3164721411"/>
      </p:ext>
    </p:extLst>
  </p:cSld>
  <p:clrMapOvr>
    <a:masterClrMapping/>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Title Slide Split">
    <p:spTree>
      <p:nvGrpSpPr>
        <p:cNvPr id="1" name=""/>
        <p:cNvGrpSpPr/>
        <p:nvPr/>
      </p:nvGrpSpPr>
      <p:grpSpPr>
        <a:xfrm>
          <a:off x="0" y="0"/>
          <a:ext cx="0" cy="0"/>
          <a:chOff x="0" y="0"/>
          <a:chExt cx="0" cy="0"/>
        </a:xfrm>
      </p:grpSpPr>
      <p:sp>
        <p:nvSpPr>
          <p:cNvPr id="14" name="Picture Placeholder 4"/>
          <p:cNvSpPr>
            <a:spLocks noGrp="1"/>
          </p:cNvSpPr>
          <p:nvPr>
            <p:ph type="pic" sz="quarter" idx="10"/>
          </p:nvPr>
        </p:nvSpPr>
        <p:spPr bwMode="hidden">
          <a:xfrm>
            <a:off x="4572000" y="0"/>
            <a:ext cx="4572000" cy="6858000"/>
          </a:xfrm>
          <a:solidFill>
            <a:srgbClr val="DEDEDE"/>
          </a:solidFill>
        </p:spPr>
        <p:txBody>
          <a:bodyPr anchor="ctr" anchorCtr="0"/>
          <a:lstStyle>
            <a:lvl1pPr algn="ctr">
              <a:defRPr sz="1000" b="0">
                <a:solidFill>
                  <a:schemeClr val="tx1"/>
                </a:solidFill>
              </a:defRPr>
            </a:lvl1pPr>
          </a:lstStyle>
          <a:p>
            <a:r>
              <a:rPr lang="en-US" dirty="0"/>
              <a:t>Click icon to </a:t>
            </a:r>
            <a:r>
              <a:rPr lang="en-US"/>
              <a:t>add picture</a:t>
            </a:r>
            <a:endParaRPr lang="en-US" dirty="0"/>
          </a:p>
        </p:txBody>
      </p:sp>
      <p:sp>
        <p:nvSpPr>
          <p:cNvPr id="2" name="Title 1"/>
          <p:cNvSpPr>
            <a:spLocks noGrp="1"/>
          </p:cNvSpPr>
          <p:nvPr>
            <p:ph type="ctrTitle" hasCustomPrompt="1"/>
          </p:nvPr>
        </p:nvSpPr>
        <p:spPr>
          <a:xfrm>
            <a:off x="457199" y="457200"/>
            <a:ext cx="3979863" cy="2971800"/>
          </a:xfrm>
        </p:spPr>
        <p:txBody>
          <a:bodyPr anchor="b" anchorCtr="0">
            <a:normAutofit/>
          </a:bodyPr>
          <a:lstStyle>
            <a:lvl1pPr algn="l">
              <a:lnSpc>
                <a:spcPct val="85000"/>
              </a:lnSpc>
              <a:defRPr sz="3600">
                <a:solidFill>
                  <a:schemeClr val="tx1"/>
                </a:solidFill>
              </a:defRPr>
            </a:lvl1pPr>
          </a:lstStyle>
          <a:p>
            <a:r>
              <a:rPr lang="en-US" dirty="0"/>
              <a:t>[Presentation </a:t>
            </a:r>
            <a:r>
              <a:rPr lang="en-US"/>
              <a:t>title]</a:t>
            </a:r>
            <a:endParaRPr lang="en-US" dirty="0"/>
          </a:p>
        </p:txBody>
      </p:sp>
      <p:sp>
        <p:nvSpPr>
          <p:cNvPr id="7" name="AutoShape 3"/>
          <p:cNvSpPr>
            <a:spLocks noChangeAspect="1" noChangeArrowheads="1" noTextEdit="1"/>
          </p:cNvSpPr>
          <p:nvPr/>
        </p:nvSpPr>
        <p:spPr bwMode="auto">
          <a:xfrm>
            <a:off x="40005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 name="AutoShape 3"/>
          <p:cNvSpPr>
            <a:spLocks noChangeAspect="1" noChangeArrowheads="1" noTextEdit="1"/>
          </p:cNvSpPr>
          <p:nvPr userDrawn="1"/>
        </p:nvSpPr>
        <p:spPr bwMode="auto">
          <a:xfrm>
            <a:off x="40005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pic>
        <p:nvPicPr>
          <p:cNvPr id="8" name="Picture 7">
            <a:extLst>
              <a:ext uri="{FF2B5EF4-FFF2-40B4-BE49-F238E27FC236}">
                <a16:creationId xmlns:a16="http://schemas.microsoft.com/office/drawing/2014/main" id="{7722A556-B0A2-E74A-B3E1-08C0F432C2DF}"/>
              </a:ext>
            </a:extLst>
          </p:cNvPr>
          <p:cNvPicPr>
            <a:picLocks noChangeAspect="1"/>
          </p:cNvPicPr>
          <p:nvPr userDrawn="1"/>
        </p:nvPicPr>
        <p:blipFill>
          <a:blip r:embed="rId2"/>
          <a:stretch>
            <a:fillRect/>
          </a:stretch>
        </p:blipFill>
        <p:spPr bwMode="gray">
          <a:xfrm>
            <a:off x="201168" y="5330952"/>
            <a:ext cx="1636776" cy="1351185"/>
          </a:xfrm>
          <a:prstGeom prst="rect">
            <a:avLst/>
          </a:prstGeom>
        </p:spPr>
      </p:pic>
      <p:sp>
        <p:nvSpPr>
          <p:cNvPr id="10" name="Subtitle 2">
            <a:extLst>
              <a:ext uri="{FF2B5EF4-FFF2-40B4-BE49-F238E27FC236}">
                <a16:creationId xmlns:a16="http://schemas.microsoft.com/office/drawing/2014/main" id="{C048B6CC-097A-D949-A503-EE7A035C9B17}"/>
              </a:ext>
            </a:extLst>
          </p:cNvPr>
          <p:cNvSpPr>
            <a:spLocks noGrp="1"/>
          </p:cNvSpPr>
          <p:nvPr>
            <p:ph type="subTitle" idx="1" hasCustomPrompt="1"/>
          </p:nvPr>
        </p:nvSpPr>
        <p:spPr>
          <a:xfrm>
            <a:off x="457199" y="3749040"/>
            <a:ext cx="3979863" cy="594360"/>
          </a:xfrm>
        </p:spPr>
        <p:txBody>
          <a:bodyPr/>
          <a:lstStyle>
            <a:lvl1pPr marL="0" indent="0" algn="l">
              <a:lnSpc>
                <a:spcPct val="100000"/>
              </a:lnSpc>
              <a:spcBef>
                <a:spcPts val="0"/>
              </a:spcBef>
              <a:spcAft>
                <a:spcPts val="0"/>
              </a:spcAft>
              <a:buNone/>
              <a:defRPr sz="1400" b="0">
                <a:solidFill>
                  <a:schemeClr val="tx1"/>
                </a:solidFill>
              </a:defRPr>
            </a:lvl1pPr>
            <a:lvl2pPr marL="0" indent="0" algn="l">
              <a:lnSpc>
                <a:spcPct val="100000"/>
              </a:lnSpc>
              <a:spcBef>
                <a:spcPts val="0"/>
              </a:spcBef>
              <a:spcAft>
                <a:spcPts val="0"/>
              </a:spcAft>
              <a:buNone/>
              <a:defRPr sz="1400">
                <a:solidFill>
                  <a:schemeClr val="tx1"/>
                </a:solidFill>
              </a:defRPr>
            </a:lvl2pPr>
            <a:lvl3pPr marL="0" indent="0" algn="l">
              <a:lnSpc>
                <a:spcPct val="100000"/>
              </a:lnSpc>
              <a:spcBef>
                <a:spcPts val="0"/>
              </a:spcBef>
              <a:spcAft>
                <a:spcPts val="0"/>
              </a:spcAft>
              <a:buNone/>
              <a:defRPr sz="1400">
                <a:solidFill>
                  <a:schemeClr val="tx1"/>
                </a:solidFill>
              </a:defRPr>
            </a:lvl3pPr>
            <a:lvl4pPr marL="0" indent="0" algn="l">
              <a:lnSpc>
                <a:spcPct val="100000"/>
              </a:lnSpc>
              <a:spcBef>
                <a:spcPts val="0"/>
              </a:spcBef>
              <a:spcAft>
                <a:spcPts val="0"/>
              </a:spcAft>
              <a:buNone/>
              <a:defRPr sz="1400">
                <a:solidFill>
                  <a:schemeClr val="tx1"/>
                </a:solidFill>
              </a:defRPr>
            </a:lvl4pPr>
            <a:lvl5pPr marL="0" indent="0" algn="l">
              <a:lnSpc>
                <a:spcPct val="100000"/>
              </a:lnSpc>
              <a:spcBef>
                <a:spcPts val="0"/>
              </a:spcBef>
              <a:spcAft>
                <a:spcPts val="0"/>
              </a:spcAft>
              <a:buNone/>
              <a:defRPr sz="1400">
                <a:solidFill>
                  <a:schemeClr val="tx1"/>
                </a:solidFill>
              </a:defRPr>
            </a:lvl5pPr>
            <a:lvl6pPr marL="0" indent="0" algn="l">
              <a:lnSpc>
                <a:spcPct val="100000"/>
              </a:lnSpc>
              <a:spcBef>
                <a:spcPts val="0"/>
              </a:spcBef>
              <a:spcAft>
                <a:spcPts val="0"/>
              </a:spcAft>
              <a:buNone/>
              <a:defRPr sz="1400">
                <a:solidFill>
                  <a:schemeClr val="tx1"/>
                </a:solidFill>
              </a:defRPr>
            </a:lvl6pPr>
            <a:lvl7pPr marL="0" indent="0" algn="l">
              <a:lnSpc>
                <a:spcPct val="100000"/>
              </a:lnSpc>
              <a:spcBef>
                <a:spcPts val="0"/>
              </a:spcBef>
              <a:spcAft>
                <a:spcPts val="0"/>
              </a:spcAft>
              <a:buNone/>
              <a:defRPr sz="1400">
                <a:solidFill>
                  <a:schemeClr val="tx1"/>
                </a:solidFill>
              </a:defRPr>
            </a:lvl7pPr>
            <a:lvl8pPr marL="0" indent="0" algn="l">
              <a:lnSpc>
                <a:spcPct val="100000"/>
              </a:lnSpc>
              <a:spcBef>
                <a:spcPts val="0"/>
              </a:spcBef>
              <a:spcAft>
                <a:spcPts val="0"/>
              </a:spcAft>
              <a:buNone/>
              <a:defRPr sz="1400">
                <a:solidFill>
                  <a:schemeClr val="tx1"/>
                </a:solidFill>
              </a:defRPr>
            </a:lvl8pPr>
            <a:lvl9pPr marL="0" indent="0" algn="l">
              <a:lnSpc>
                <a:spcPct val="100000"/>
              </a:lnSpc>
              <a:spcBef>
                <a:spcPts val="0"/>
              </a:spcBef>
              <a:spcAft>
                <a:spcPts val="0"/>
              </a:spcAft>
              <a:buNone/>
              <a:defRPr sz="1400">
                <a:solidFill>
                  <a:schemeClr val="tx1"/>
                </a:solidFill>
              </a:defRPr>
            </a:lvl9pPr>
          </a:lstStyle>
          <a:p>
            <a:r>
              <a:rPr lang="en-US" dirty="0"/>
              <a:t>[Presentation subtitle]</a:t>
            </a:r>
          </a:p>
        </p:txBody>
      </p:sp>
    </p:spTree>
    <p:extLst>
      <p:ext uri="{BB962C8B-B14F-4D97-AF65-F5344CB8AC3E}">
        <p14:creationId xmlns:p14="http://schemas.microsoft.com/office/powerpoint/2010/main" val="210186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Content - Subtitle">
    <p:spTree>
      <p:nvGrpSpPr>
        <p:cNvPr id="1" name=""/>
        <p:cNvGrpSpPr/>
        <p:nvPr/>
      </p:nvGrpSpPr>
      <p:grpSpPr>
        <a:xfrm>
          <a:off x="0" y="0"/>
          <a:ext cx="0" cy="0"/>
          <a:chOff x="0" y="0"/>
          <a:chExt cx="0" cy="0"/>
        </a:xfrm>
      </p:grpSpPr>
      <p:sp>
        <p:nvSpPr>
          <p:cNvPr id="8" name="Presentation Title">
            <a:extLst>
              <a:ext uri="{FF2B5EF4-FFF2-40B4-BE49-F238E27FC236}">
                <a16:creationId xmlns:a16="http://schemas.microsoft.com/office/drawing/2014/main" id="{1B1FEA46-8C5A-4FCC-8BA7-059BB005DA92}"/>
              </a:ext>
            </a:extLst>
          </p:cNvPr>
          <p:cNvSpPr>
            <a:spLocks noGrp="1"/>
          </p:cNvSpPr>
          <p:nvPr>
            <p:ph type="title" hasCustomPrompt="1"/>
          </p:nvPr>
        </p:nvSpPr>
        <p:spPr>
          <a:xfrm>
            <a:off x="457200" y="457200"/>
            <a:ext cx="8229602" cy="457200"/>
          </a:xfrm>
        </p:spPr>
        <p:txBody>
          <a:bodyPr/>
          <a:lstStyle>
            <a:lvl1pPr>
              <a:defRPr/>
            </a:lvl1pPr>
          </a:lstStyle>
          <a:p>
            <a:r>
              <a:rPr lang="en-US"/>
              <a:t>[Slide title]</a:t>
            </a:r>
            <a:endParaRPr lang="en-US" dirty="0"/>
          </a:p>
        </p:txBody>
      </p:sp>
      <p:sp>
        <p:nvSpPr>
          <p:cNvPr id="7" name="Subtitle">
            <a:extLst>
              <a:ext uri="{FF2B5EF4-FFF2-40B4-BE49-F238E27FC236}">
                <a16:creationId xmlns:a16="http://schemas.microsoft.com/office/drawing/2014/main" id="{7D173843-D3AA-304B-814B-E1BD643D9110}"/>
              </a:ext>
            </a:extLst>
          </p:cNvPr>
          <p:cNvSpPr>
            <a:spLocks noGrp="1"/>
          </p:cNvSpPr>
          <p:nvPr>
            <p:ph type="subTitle" idx="16" hasCustomPrompt="1"/>
          </p:nvPr>
        </p:nvSpPr>
        <p:spPr>
          <a:xfrm>
            <a:off x="457200"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a:t>[Optional slide subtitle]</a:t>
            </a:r>
            <a:endParaRPr lang="en-US" dirty="0"/>
          </a:p>
        </p:txBody>
      </p:sp>
      <p:sp>
        <p:nvSpPr>
          <p:cNvPr id="3" name="Content Placeholder 2"/>
          <p:cNvSpPr>
            <a:spLocks noGrp="1"/>
          </p:cNvSpPr>
          <p:nvPr>
            <p:ph idx="1"/>
          </p:nvPr>
        </p:nvSpPr>
        <p:spPr>
          <a:xfrm>
            <a:off x="457200" y="2103438"/>
            <a:ext cx="2560638"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9" name="Footer">
            <a:extLst>
              <a:ext uri="{FF2B5EF4-FFF2-40B4-BE49-F238E27FC236}">
                <a16:creationId xmlns:a16="http://schemas.microsoft.com/office/drawing/2014/main" id="{B5EC91D0-D619-4957-8321-12FD4E01945C}"/>
              </a:ext>
            </a:extLst>
          </p:cNvPr>
          <p:cNvSpPr>
            <a:spLocks noGrp="1"/>
          </p:cNvSpPr>
          <p:nvPr>
            <p:ph type="ftr" sz="quarter" idx="13"/>
          </p:nvPr>
        </p:nvSpPr>
        <p:spPr>
          <a:xfrm>
            <a:off x="455295" y="6355080"/>
            <a:ext cx="3981768" cy="137160"/>
          </a:xfrm>
        </p:spPr>
        <p:txBody>
          <a:bodyPr/>
          <a:lstStyle/>
          <a:p>
            <a:pPr algn="l"/>
            <a:r>
              <a:rPr lang="en-US"/>
              <a:t>FICCI Awards</a:t>
            </a:r>
            <a:endParaRPr lang="en-US" dirty="0"/>
          </a:p>
        </p:txBody>
      </p:sp>
      <p:sp>
        <p:nvSpPr>
          <p:cNvPr id="10" name="Date">
            <a:extLst>
              <a:ext uri="{FF2B5EF4-FFF2-40B4-BE49-F238E27FC236}">
                <a16:creationId xmlns:a16="http://schemas.microsoft.com/office/drawing/2014/main" id="{40C84944-9748-420B-A757-73F234873F2D}"/>
              </a:ext>
            </a:extLst>
          </p:cNvPr>
          <p:cNvSpPr>
            <a:spLocks noGrp="1"/>
          </p:cNvSpPr>
          <p:nvPr>
            <p:ph type="dt" sz="half" idx="12"/>
          </p:nvPr>
        </p:nvSpPr>
        <p:spPr>
          <a:xfrm>
            <a:off x="7406640" y="6355080"/>
            <a:ext cx="1280160" cy="137160"/>
          </a:xfrm>
        </p:spPr>
        <p:txBody>
          <a:bodyPr/>
          <a:lstStyle/>
          <a:p>
            <a:r>
              <a:rPr lang="en-US" dirty="0"/>
              <a:t>August 2022</a:t>
            </a:r>
          </a:p>
        </p:txBody>
      </p:sp>
      <p:sp>
        <p:nvSpPr>
          <p:cNvPr id="11" name="Slide Number">
            <a:extLst>
              <a:ext uri="{FF2B5EF4-FFF2-40B4-BE49-F238E27FC236}">
                <a16:creationId xmlns:a16="http://schemas.microsoft.com/office/drawing/2014/main" id="{D11150DE-62B4-4280-8B36-3404D0CBDC98}"/>
              </a:ext>
            </a:extLst>
          </p:cNvPr>
          <p:cNvSpPr>
            <a:spLocks noGrp="1"/>
          </p:cNvSpPr>
          <p:nvPr>
            <p:ph type="sldNum" sz="quarter" idx="11"/>
          </p:nvPr>
        </p:nvSpPr>
        <p:spPr>
          <a:xfrm>
            <a:off x="7406640" y="6492240"/>
            <a:ext cx="1280160" cy="137160"/>
          </a:xfrm>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11233039"/>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Content Dark">
    <p:bg>
      <p:bgPr>
        <a:solidFill>
          <a:srgbClr val="464646"/>
        </a:solidFill>
        <a:effectLst/>
      </p:bgPr>
    </p:bg>
    <p:spTree>
      <p:nvGrpSpPr>
        <p:cNvPr id="1" name=""/>
        <p:cNvGrpSpPr/>
        <p:nvPr/>
      </p:nvGrpSpPr>
      <p:grpSpPr>
        <a:xfrm>
          <a:off x="0" y="0"/>
          <a:ext cx="0" cy="0"/>
          <a:chOff x="0" y="0"/>
          <a:chExt cx="0" cy="0"/>
        </a:xfrm>
      </p:grpSpPr>
      <p:sp>
        <p:nvSpPr>
          <p:cNvPr id="9" name="Presentation Title">
            <a:extLst>
              <a:ext uri="{FF2B5EF4-FFF2-40B4-BE49-F238E27FC236}">
                <a16:creationId xmlns:a16="http://schemas.microsoft.com/office/drawing/2014/main" id="{90C41CB8-DB0F-4A11-951C-5ED9124E7931}"/>
              </a:ext>
            </a:extLst>
          </p:cNvPr>
          <p:cNvSpPr>
            <a:spLocks noGrp="1"/>
          </p:cNvSpPr>
          <p:nvPr>
            <p:ph type="title" hasCustomPrompt="1"/>
          </p:nvPr>
        </p:nvSpPr>
        <p:spPr>
          <a:xfrm>
            <a:off x="457200" y="457200"/>
            <a:ext cx="8229602" cy="1371600"/>
          </a:xfrm>
        </p:spPr>
        <p:txBody>
          <a:bodyPr/>
          <a:lstStyle>
            <a:lvl1pPr>
              <a:defRPr>
                <a:solidFill>
                  <a:schemeClr val="tx1"/>
                </a:solidFill>
              </a:defRPr>
            </a:lvl1pPr>
          </a:lstStyle>
          <a:p>
            <a:r>
              <a:rPr lang="en-US"/>
              <a:t>[Slide title]</a:t>
            </a:r>
            <a:endParaRPr lang="en-US" dirty="0"/>
          </a:p>
        </p:txBody>
      </p:sp>
      <p:sp>
        <p:nvSpPr>
          <p:cNvPr id="3" name="Content Placeholder 2"/>
          <p:cNvSpPr>
            <a:spLocks noGrp="1"/>
          </p:cNvSpPr>
          <p:nvPr>
            <p:ph idx="1"/>
          </p:nvPr>
        </p:nvSpPr>
        <p:spPr>
          <a:xfrm>
            <a:off x="457200" y="2103438"/>
            <a:ext cx="2560638" cy="40687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10" name="Footer">
            <a:extLst>
              <a:ext uri="{FF2B5EF4-FFF2-40B4-BE49-F238E27FC236}">
                <a16:creationId xmlns:a16="http://schemas.microsoft.com/office/drawing/2014/main" id="{4BFFD961-231C-4848-B8B3-63B7246118F9}"/>
              </a:ext>
            </a:extLst>
          </p:cNvPr>
          <p:cNvSpPr>
            <a:spLocks noGrp="1"/>
          </p:cNvSpPr>
          <p:nvPr>
            <p:ph type="ftr" sz="quarter" idx="13"/>
          </p:nvPr>
        </p:nvSpPr>
        <p:spPr>
          <a:xfrm>
            <a:off x="455295" y="6355080"/>
            <a:ext cx="3981768" cy="137160"/>
          </a:xfrm>
        </p:spPr>
        <p:txBody>
          <a:bodyPr/>
          <a:lstStyle>
            <a:lvl1pPr>
              <a:defRPr>
                <a:solidFill>
                  <a:schemeClr val="tx1"/>
                </a:solidFill>
              </a:defRPr>
            </a:lvl1pPr>
          </a:lstStyle>
          <a:p>
            <a:r>
              <a:rPr lang="en-US"/>
              <a:t>FICCI Awards</a:t>
            </a:r>
            <a:endParaRPr lang="en-US" dirty="0"/>
          </a:p>
        </p:txBody>
      </p:sp>
      <p:sp>
        <p:nvSpPr>
          <p:cNvPr id="12" name="Date">
            <a:extLst>
              <a:ext uri="{FF2B5EF4-FFF2-40B4-BE49-F238E27FC236}">
                <a16:creationId xmlns:a16="http://schemas.microsoft.com/office/drawing/2014/main" id="{3810B271-768F-4EF6-ACC1-F9192BF22384}"/>
              </a:ext>
            </a:extLst>
          </p:cNvPr>
          <p:cNvSpPr>
            <a:spLocks noGrp="1"/>
          </p:cNvSpPr>
          <p:nvPr>
            <p:ph type="dt" sz="half" idx="12"/>
          </p:nvPr>
        </p:nvSpPr>
        <p:spPr>
          <a:xfrm>
            <a:off x="7406640" y="6355080"/>
            <a:ext cx="1280160" cy="137160"/>
          </a:xfrm>
        </p:spPr>
        <p:txBody>
          <a:bodyPr/>
          <a:lstStyle>
            <a:lvl1pPr>
              <a:defRPr>
                <a:solidFill>
                  <a:schemeClr val="tx1"/>
                </a:solidFill>
              </a:defRPr>
            </a:lvl1pPr>
          </a:lstStyle>
          <a:p>
            <a:r>
              <a:rPr lang="en-US" dirty="0"/>
              <a:t>August 2022</a:t>
            </a:r>
          </a:p>
        </p:txBody>
      </p:sp>
      <p:sp>
        <p:nvSpPr>
          <p:cNvPr id="13" name="Slide Number">
            <a:extLst>
              <a:ext uri="{FF2B5EF4-FFF2-40B4-BE49-F238E27FC236}">
                <a16:creationId xmlns:a16="http://schemas.microsoft.com/office/drawing/2014/main" id="{0048BA80-4A3C-4DFB-9D78-24ACB827F986}"/>
              </a:ext>
            </a:extLst>
          </p:cNvPr>
          <p:cNvSpPr>
            <a:spLocks noGrp="1"/>
          </p:cNvSpPr>
          <p:nvPr>
            <p:ph type="sldNum" sz="quarter" idx="11"/>
          </p:nvPr>
        </p:nvSpPr>
        <p:spPr>
          <a:xfrm>
            <a:off x="7406640" y="6492240"/>
            <a:ext cx="1280160" cy="137160"/>
          </a:xfrm>
        </p:spPr>
        <p:txBody>
          <a:bodyPr/>
          <a:lstStyle>
            <a:lvl1pPr>
              <a:defRPr>
                <a:solidFill>
                  <a:schemeClr val="tx1"/>
                </a:solidFill>
              </a:defRPr>
            </a:lvl1p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767746839"/>
      </p:ext>
    </p:extLst>
  </p:cSld>
  <p:clrMapOvr>
    <a:overrideClrMapping bg1="dk1" tx1="lt1" bg2="dk2" tx2="lt2" accent1="accent1" accent2="accent2" accent3="accent3" accent4="accent4" accent5="accent5" accent6="accent6" hlink="hlink" folHlink="folHlink"/>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Presentation Title">
            <a:extLst>
              <a:ext uri="{FF2B5EF4-FFF2-40B4-BE49-F238E27FC236}">
                <a16:creationId xmlns:a16="http://schemas.microsoft.com/office/drawing/2014/main" id="{F307752C-1E8E-4083-AAFE-81505002001B}"/>
              </a:ext>
            </a:extLst>
          </p:cNvPr>
          <p:cNvSpPr>
            <a:spLocks noGrp="1"/>
          </p:cNvSpPr>
          <p:nvPr>
            <p:ph type="title" hasCustomPrompt="1"/>
          </p:nvPr>
        </p:nvSpPr>
        <p:spPr>
          <a:xfrm>
            <a:off x="457200" y="457200"/>
            <a:ext cx="8229602" cy="1371600"/>
          </a:xfrm>
        </p:spPr>
        <p:txBody>
          <a:bodyPr/>
          <a:lstStyle>
            <a:lvl1pPr>
              <a:defRPr/>
            </a:lvl1pPr>
          </a:lstStyle>
          <a:p>
            <a:r>
              <a:rPr lang="en-US"/>
              <a:t>[Slide title]</a:t>
            </a:r>
            <a:endParaRPr lang="en-US" dirty="0"/>
          </a:p>
        </p:txBody>
      </p:sp>
      <p:sp>
        <p:nvSpPr>
          <p:cNvPr id="3" name="Content Placeholder 2"/>
          <p:cNvSpPr>
            <a:spLocks noGrp="1"/>
          </p:cNvSpPr>
          <p:nvPr>
            <p:ph sz="half" idx="1"/>
          </p:nvPr>
        </p:nvSpPr>
        <p:spPr>
          <a:xfrm>
            <a:off x="457199" y="2103438"/>
            <a:ext cx="3979863"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4" name="Content Placeholder 3"/>
          <p:cNvSpPr>
            <a:spLocks noGrp="1"/>
          </p:cNvSpPr>
          <p:nvPr>
            <p:ph sz="half" idx="2"/>
          </p:nvPr>
        </p:nvSpPr>
        <p:spPr>
          <a:xfrm>
            <a:off x="4706938" y="2103438"/>
            <a:ext cx="397986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9" name="Footer">
            <a:extLst>
              <a:ext uri="{FF2B5EF4-FFF2-40B4-BE49-F238E27FC236}">
                <a16:creationId xmlns:a16="http://schemas.microsoft.com/office/drawing/2014/main" id="{0100CBC2-8121-4325-B41B-91F1FBCE5C67}"/>
              </a:ext>
            </a:extLst>
          </p:cNvPr>
          <p:cNvSpPr>
            <a:spLocks noGrp="1"/>
          </p:cNvSpPr>
          <p:nvPr>
            <p:ph type="ftr" sz="quarter" idx="13"/>
          </p:nvPr>
        </p:nvSpPr>
        <p:spPr>
          <a:xfrm>
            <a:off x="455295" y="6355080"/>
            <a:ext cx="3981768" cy="137160"/>
          </a:xfrm>
        </p:spPr>
        <p:txBody>
          <a:bodyPr/>
          <a:lstStyle/>
          <a:p>
            <a:pPr algn="l"/>
            <a:r>
              <a:rPr lang="en-US"/>
              <a:t>FICCI Awards</a:t>
            </a:r>
            <a:endParaRPr lang="en-US" dirty="0"/>
          </a:p>
        </p:txBody>
      </p:sp>
      <p:sp>
        <p:nvSpPr>
          <p:cNvPr id="10" name="Date">
            <a:extLst>
              <a:ext uri="{FF2B5EF4-FFF2-40B4-BE49-F238E27FC236}">
                <a16:creationId xmlns:a16="http://schemas.microsoft.com/office/drawing/2014/main" id="{87955E24-BD5C-4C12-A283-56A63742DC3D}"/>
              </a:ext>
            </a:extLst>
          </p:cNvPr>
          <p:cNvSpPr>
            <a:spLocks noGrp="1"/>
          </p:cNvSpPr>
          <p:nvPr>
            <p:ph type="dt" sz="half" idx="12"/>
          </p:nvPr>
        </p:nvSpPr>
        <p:spPr>
          <a:xfrm>
            <a:off x="7406640" y="6355080"/>
            <a:ext cx="1280160" cy="137160"/>
          </a:xfrm>
        </p:spPr>
        <p:txBody>
          <a:bodyPr/>
          <a:lstStyle/>
          <a:p>
            <a:r>
              <a:rPr lang="en-US" dirty="0"/>
              <a:t>August 2022</a:t>
            </a:r>
          </a:p>
        </p:txBody>
      </p:sp>
      <p:sp>
        <p:nvSpPr>
          <p:cNvPr id="11" name="Slide Number">
            <a:extLst>
              <a:ext uri="{FF2B5EF4-FFF2-40B4-BE49-F238E27FC236}">
                <a16:creationId xmlns:a16="http://schemas.microsoft.com/office/drawing/2014/main" id="{206019E2-4B34-4303-AE92-3A67E24F21C7}"/>
              </a:ext>
            </a:extLst>
          </p:cNvPr>
          <p:cNvSpPr>
            <a:spLocks noGrp="1"/>
          </p:cNvSpPr>
          <p:nvPr>
            <p:ph type="sldNum" sz="quarter" idx="11"/>
          </p:nvPr>
        </p:nvSpPr>
        <p:spPr>
          <a:xfrm>
            <a:off x="7406640" y="6492240"/>
            <a:ext cx="1280160" cy="137160"/>
          </a:xfrm>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2165727502"/>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Subtitle">
    <p:spTree>
      <p:nvGrpSpPr>
        <p:cNvPr id="1" name=""/>
        <p:cNvGrpSpPr/>
        <p:nvPr/>
      </p:nvGrpSpPr>
      <p:grpSpPr>
        <a:xfrm>
          <a:off x="0" y="0"/>
          <a:ext cx="0" cy="0"/>
          <a:chOff x="0" y="0"/>
          <a:chExt cx="0" cy="0"/>
        </a:xfrm>
      </p:grpSpPr>
      <p:sp>
        <p:nvSpPr>
          <p:cNvPr id="9" name="Presentation Title">
            <a:extLst>
              <a:ext uri="{FF2B5EF4-FFF2-40B4-BE49-F238E27FC236}">
                <a16:creationId xmlns:a16="http://schemas.microsoft.com/office/drawing/2014/main" id="{F2617FD2-90C0-4748-9AD2-67EB19A4CB9C}"/>
              </a:ext>
            </a:extLst>
          </p:cNvPr>
          <p:cNvSpPr>
            <a:spLocks noGrp="1"/>
          </p:cNvSpPr>
          <p:nvPr>
            <p:ph type="title" hasCustomPrompt="1"/>
          </p:nvPr>
        </p:nvSpPr>
        <p:spPr>
          <a:xfrm>
            <a:off x="457200" y="457200"/>
            <a:ext cx="8229602" cy="457200"/>
          </a:xfrm>
        </p:spPr>
        <p:txBody>
          <a:bodyPr/>
          <a:lstStyle>
            <a:lvl1pPr>
              <a:defRPr/>
            </a:lvl1pPr>
          </a:lstStyle>
          <a:p>
            <a:r>
              <a:rPr lang="en-US"/>
              <a:t>[Slide title]</a:t>
            </a:r>
            <a:endParaRPr lang="en-US" dirty="0"/>
          </a:p>
        </p:txBody>
      </p:sp>
      <p:sp>
        <p:nvSpPr>
          <p:cNvPr id="8" name="Subtitle">
            <a:extLst>
              <a:ext uri="{FF2B5EF4-FFF2-40B4-BE49-F238E27FC236}">
                <a16:creationId xmlns:a16="http://schemas.microsoft.com/office/drawing/2014/main" id="{8C0D8F9C-ECA5-5C48-BB03-D719ED371CE4}"/>
              </a:ext>
            </a:extLst>
          </p:cNvPr>
          <p:cNvSpPr>
            <a:spLocks noGrp="1"/>
          </p:cNvSpPr>
          <p:nvPr>
            <p:ph type="subTitle" idx="16" hasCustomPrompt="1"/>
          </p:nvPr>
        </p:nvSpPr>
        <p:spPr>
          <a:xfrm>
            <a:off x="457200"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US"/>
              <a:t>[Optional slide subtitle]</a:t>
            </a:r>
            <a:endParaRPr lang="en-US" dirty="0"/>
          </a:p>
        </p:txBody>
      </p:sp>
      <p:sp>
        <p:nvSpPr>
          <p:cNvPr id="3" name="Content Placeholder 2"/>
          <p:cNvSpPr>
            <a:spLocks noGrp="1"/>
          </p:cNvSpPr>
          <p:nvPr>
            <p:ph sz="half" idx="1"/>
          </p:nvPr>
        </p:nvSpPr>
        <p:spPr>
          <a:xfrm>
            <a:off x="457199" y="2103439"/>
            <a:ext cx="3979863" cy="406876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4" name="Content Placeholder 3"/>
          <p:cNvSpPr>
            <a:spLocks noGrp="1"/>
          </p:cNvSpPr>
          <p:nvPr>
            <p:ph sz="half" idx="2"/>
          </p:nvPr>
        </p:nvSpPr>
        <p:spPr>
          <a:xfrm>
            <a:off x="4706938" y="2103438"/>
            <a:ext cx="3979862" cy="406876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US" dirty="0"/>
          </a:p>
        </p:txBody>
      </p:sp>
      <p:sp>
        <p:nvSpPr>
          <p:cNvPr id="10" name="Footer">
            <a:extLst>
              <a:ext uri="{FF2B5EF4-FFF2-40B4-BE49-F238E27FC236}">
                <a16:creationId xmlns:a16="http://schemas.microsoft.com/office/drawing/2014/main" id="{20DF52B5-0DC5-42C6-A442-0B3945D131C6}"/>
              </a:ext>
            </a:extLst>
          </p:cNvPr>
          <p:cNvSpPr>
            <a:spLocks noGrp="1"/>
          </p:cNvSpPr>
          <p:nvPr>
            <p:ph type="ftr" sz="quarter" idx="13"/>
          </p:nvPr>
        </p:nvSpPr>
        <p:spPr>
          <a:xfrm>
            <a:off x="455295" y="6355080"/>
            <a:ext cx="3981768" cy="137160"/>
          </a:xfrm>
        </p:spPr>
        <p:txBody>
          <a:bodyPr/>
          <a:lstStyle/>
          <a:p>
            <a:pPr algn="l"/>
            <a:r>
              <a:rPr lang="en-US"/>
              <a:t>FICCI Awards</a:t>
            </a:r>
            <a:endParaRPr lang="en-US" dirty="0"/>
          </a:p>
        </p:txBody>
      </p:sp>
      <p:sp>
        <p:nvSpPr>
          <p:cNvPr id="11" name="Date">
            <a:extLst>
              <a:ext uri="{FF2B5EF4-FFF2-40B4-BE49-F238E27FC236}">
                <a16:creationId xmlns:a16="http://schemas.microsoft.com/office/drawing/2014/main" id="{FE1E0F99-C087-4514-B86E-D121D83EA0D7}"/>
              </a:ext>
            </a:extLst>
          </p:cNvPr>
          <p:cNvSpPr>
            <a:spLocks noGrp="1"/>
          </p:cNvSpPr>
          <p:nvPr>
            <p:ph type="dt" sz="half" idx="12"/>
          </p:nvPr>
        </p:nvSpPr>
        <p:spPr>
          <a:xfrm>
            <a:off x="7406640" y="6355080"/>
            <a:ext cx="1280160" cy="137160"/>
          </a:xfrm>
        </p:spPr>
        <p:txBody>
          <a:bodyPr/>
          <a:lstStyle/>
          <a:p>
            <a:r>
              <a:rPr lang="en-US" dirty="0"/>
              <a:t>August 2022</a:t>
            </a:r>
          </a:p>
        </p:txBody>
      </p:sp>
      <p:sp>
        <p:nvSpPr>
          <p:cNvPr id="12" name="Slide Number">
            <a:extLst>
              <a:ext uri="{FF2B5EF4-FFF2-40B4-BE49-F238E27FC236}">
                <a16:creationId xmlns:a16="http://schemas.microsoft.com/office/drawing/2014/main" id="{EFD09132-E2DC-4127-B3B9-7F67D84722A1}"/>
              </a:ext>
            </a:extLst>
          </p:cNvPr>
          <p:cNvSpPr>
            <a:spLocks noGrp="1"/>
          </p:cNvSpPr>
          <p:nvPr>
            <p:ph type="sldNum" sz="quarter" idx="11"/>
          </p:nvPr>
        </p:nvSpPr>
        <p:spPr>
          <a:xfrm>
            <a:off x="7406640" y="6492240"/>
            <a:ext cx="1280160" cy="137160"/>
          </a:xfrm>
        </p:spPr>
        <p:txBody>
          <a:body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3641426661"/>
      </p:ext>
    </p:extLst>
  </p:cSld>
  <p:clrMapOvr>
    <a:masterClrMapping/>
  </p:clrMapOvr>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resentation Title"/>
          <p:cNvSpPr>
            <a:spLocks noGrp="1"/>
          </p:cNvSpPr>
          <p:nvPr>
            <p:ph type="title"/>
          </p:nvPr>
        </p:nvSpPr>
        <p:spPr>
          <a:xfrm>
            <a:off x="457200" y="457200"/>
            <a:ext cx="8229600" cy="1371600"/>
          </a:xfrm>
          <a:prstGeom prst="rect">
            <a:avLst/>
          </a:prstGeom>
        </p:spPr>
        <p:txBody>
          <a:bodyPr vert="horz" lIns="0" tIns="0" rIns="0" bIns="0" rtlCol="0" anchor="t" anchorCtr="0">
            <a:normAutofit/>
          </a:bodyPr>
          <a:lstStyle/>
          <a:p>
            <a:r>
              <a:rPr lang="en-US"/>
              <a:t>[Slide title]</a:t>
            </a:r>
            <a:endParaRPr lang="en-US" dirty="0"/>
          </a:p>
        </p:txBody>
      </p:sp>
      <p:sp>
        <p:nvSpPr>
          <p:cNvPr id="3" name="Text Placeholder"/>
          <p:cNvSpPr>
            <a:spLocks noGrp="1"/>
          </p:cNvSpPr>
          <p:nvPr>
            <p:ph type="body" idx="1"/>
          </p:nvPr>
        </p:nvSpPr>
        <p:spPr>
          <a:xfrm>
            <a:off x="457200" y="2103120"/>
            <a:ext cx="8229600" cy="406908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Footer">
            <a:extLst>
              <a:ext uri="{FF2B5EF4-FFF2-40B4-BE49-F238E27FC236}">
                <a16:creationId xmlns:a16="http://schemas.microsoft.com/office/drawing/2014/main" id="{D82E5D4D-6A38-E34C-9CBB-DD4D3E046C02}"/>
              </a:ext>
            </a:extLst>
          </p:cNvPr>
          <p:cNvSpPr>
            <a:spLocks noGrp="1"/>
          </p:cNvSpPr>
          <p:nvPr>
            <p:ph type="ftr" sz="quarter" idx="3"/>
          </p:nvPr>
        </p:nvSpPr>
        <p:spPr>
          <a:xfrm>
            <a:off x="455295" y="6355080"/>
            <a:ext cx="3981768" cy="137160"/>
          </a:xfrm>
          <a:prstGeom prst="rect">
            <a:avLst/>
          </a:prstGeom>
        </p:spPr>
        <p:txBody>
          <a:bodyPr vert="horz" lIns="0" tIns="0" rIns="0" bIns="0" rtlCol="0" anchor="b" anchorCtr="0"/>
          <a:lstStyle>
            <a:lvl1pPr algn="l">
              <a:defRPr sz="700">
                <a:solidFill>
                  <a:schemeClr val="tx1"/>
                </a:solidFill>
              </a:defRPr>
            </a:lvl1pPr>
          </a:lstStyle>
          <a:p>
            <a:pPr algn="l"/>
            <a:r>
              <a:rPr lang="en-US"/>
              <a:t>FICCI Awards</a:t>
            </a:r>
            <a:endParaRPr lang="en-US" dirty="0"/>
          </a:p>
        </p:txBody>
      </p:sp>
      <p:sp>
        <p:nvSpPr>
          <p:cNvPr id="8" name="PwCFirm"/>
          <p:cNvSpPr txBox="1"/>
          <p:nvPr/>
        </p:nvSpPr>
        <p:spPr>
          <a:xfrm>
            <a:off x="455294" y="6492240"/>
            <a:ext cx="3981767" cy="137160"/>
          </a:xfrm>
          <a:prstGeom prst="rect">
            <a:avLst/>
          </a:prstGeom>
          <a:noFill/>
        </p:spPr>
        <p:txBody>
          <a:bodyPr wrap="square" lIns="0" tIns="0" rIns="0" bIns="0" rtlCol="0" anchor="b" anchorCtr="0">
            <a:noAutofit/>
          </a:bodyPr>
          <a:lstStyle/>
          <a:p>
            <a:pPr algn="l"/>
            <a:r>
              <a:rPr lang="en-US" sz="700" b="0">
                <a:solidFill>
                  <a:schemeClr val="tx1"/>
                </a:solidFill>
              </a:rPr>
              <a:t>PwC</a:t>
            </a:r>
            <a:endParaRPr lang="en-US" sz="700" b="0" dirty="0">
              <a:solidFill>
                <a:schemeClr val="tx1"/>
              </a:solidFill>
            </a:endParaRPr>
          </a:p>
        </p:txBody>
      </p:sp>
      <p:sp>
        <p:nvSpPr>
          <p:cNvPr id="4" name="Date">
            <a:extLst>
              <a:ext uri="{FF2B5EF4-FFF2-40B4-BE49-F238E27FC236}">
                <a16:creationId xmlns:a16="http://schemas.microsoft.com/office/drawing/2014/main" id="{55158F98-AF1E-C648-AE74-B11A94583DE3}"/>
              </a:ext>
            </a:extLst>
          </p:cNvPr>
          <p:cNvSpPr>
            <a:spLocks noGrp="1"/>
          </p:cNvSpPr>
          <p:nvPr>
            <p:ph type="dt" sz="half" idx="2"/>
          </p:nvPr>
        </p:nvSpPr>
        <p:spPr>
          <a:xfrm>
            <a:off x="7406640" y="6355080"/>
            <a:ext cx="1280160" cy="137160"/>
          </a:xfrm>
          <a:prstGeom prst="rect">
            <a:avLst/>
          </a:prstGeom>
        </p:spPr>
        <p:txBody>
          <a:bodyPr vert="horz" lIns="0" tIns="0" rIns="0" bIns="0" rtlCol="0" anchor="b" anchorCtr="0"/>
          <a:lstStyle>
            <a:lvl1pPr algn="r">
              <a:defRPr sz="700">
                <a:solidFill>
                  <a:schemeClr val="tx1"/>
                </a:solidFill>
              </a:defRPr>
            </a:lvl1pPr>
          </a:lstStyle>
          <a:p>
            <a:r>
              <a:rPr lang="en-US" dirty="0"/>
              <a:t>August 2022</a:t>
            </a:r>
          </a:p>
        </p:txBody>
      </p:sp>
      <p:sp>
        <p:nvSpPr>
          <p:cNvPr id="6" name="Slide Number"/>
          <p:cNvSpPr>
            <a:spLocks noGrp="1"/>
          </p:cNvSpPr>
          <p:nvPr>
            <p:ph type="sldNum" sz="quarter" idx="4"/>
          </p:nvPr>
        </p:nvSpPr>
        <p:spPr>
          <a:xfrm>
            <a:off x="7406640" y="6492240"/>
            <a:ext cx="1280160" cy="137160"/>
          </a:xfrm>
          <a:prstGeom prst="rect">
            <a:avLst/>
          </a:prstGeom>
        </p:spPr>
        <p:txBody>
          <a:bodyPr vert="horz" lIns="0" tIns="0" rIns="0" bIns="0" rtlCol="0" anchor="b" anchorCtr="0">
            <a:noAutofit/>
          </a:bodyPr>
          <a:lstStyle>
            <a:lvl1pPr algn="r">
              <a:defRPr sz="700">
                <a:solidFill>
                  <a:schemeClr val="tx1"/>
                </a:solidFill>
              </a:defRPr>
            </a:lvl1pPr>
          </a:lstStyle>
          <a:p>
            <a:fld id="{7870704B-CE94-48CC-AF30-84932A1262A7}" type="slidenum">
              <a:rPr lang="en-US" smtClean="0"/>
              <a:pPr/>
              <a:t>‹#›</a:t>
            </a:fld>
            <a:endParaRPr lang="en-US" dirty="0"/>
          </a:p>
        </p:txBody>
      </p:sp>
    </p:spTree>
    <p:extLst>
      <p:ext uri="{BB962C8B-B14F-4D97-AF65-F5344CB8AC3E}">
        <p14:creationId xmlns:p14="http://schemas.microsoft.com/office/powerpoint/2010/main" val="3011101579"/>
      </p:ext>
    </p:extLst>
  </p:cSld>
  <p:clrMap bg1="lt1" tx1="dk1" bg2="lt2" tx2="dk2" accent1="accent1" accent2="accent2" accent3="accent3" accent4="accent4" accent5="accent5" accent6="accent6" hlink="hlink" folHlink="folHlink"/>
  <p:sldLayoutIdLst>
    <p:sldLayoutId id="2147483725" r:id="rId1"/>
    <p:sldLayoutId id="2147483740" r:id="rId2"/>
    <p:sldLayoutId id="2147483741" r:id="rId3"/>
    <p:sldLayoutId id="2147483753" r:id="rId4"/>
    <p:sldLayoutId id="2147483743" r:id="rId5"/>
    <p:sldLayoutId id="2147483755" r:id="rId6"/>
    <p:sldLayoutId id="2147483767" r:id="rId7"/>
    <p:sldLayoutId id="2147483744" r:id="rId8"/>
    <p:sldLayoutId id="2147483756" r:id="rId9"/>
    <p:sldLayoutId id="2147483745" r:id="rId10"/>
    <p:sldLayoutId id="2147483757" r:id="rId11"/>
    <p:sldLayoutId id="2147483746" r:id="rId12"/>
    <p:sldLayoutId id="2147483758" r:id="rId13"/>
    <p:sldLayoutId id="2147483747" r:id="rId14"/>
    <p:sldLayoutId id="2147483759" r:id="rId15"/>
    <p:sldLayoutId id="2147483748" r:id="rId16"/>
    <p:sldLayoutId id="2147483760" r:id="rId17"/>
    <p:sldLayoutId id="2147483749" r:id="rId18"/>
    <p:sldLayoutId id="2147483761" r:id="rId19"/>
    <p:sldLayoutId id="2147483750" r:id="rId20"/>
    <p:sldLayoutId id="2147483762" r:id="rId21"/>
    <p:sldLayoutId id="2147483751" r:id="rId22"/>
    <p:sldLayoutId id="2147483763" r:id="rId23"/>
    <p:sldLayoutId id="2147483752" r:id="rId24"/>
    <p:sldLayoutId id="2147483764" r:id="rId25"/>
    <p:sldLayoutId id="2147483768" r:id="rId26"/>
    <p:sldLayoutId id="2147483786" r:id="rId27"/>
    <p:sldLayoutId id="2147483787" r:id="rId28"/>
    <p:sldLayoutId id="2147483790" r:id="rId29"/>
    <p:sldLayoutId id="2147483765" r:id="rId30"/>
    <p:sldLayoutId id="2147483766" r:id="rId31"/>
    <p:sldLayoutId id="2147483769" r:id="rId32"/>
    <p:sldLayoutId id="2147483789" r:id="rId33"/>
    <p:sldLayoutId id="2147483791" r:id="rId34"/>
    <p:sldLayoutId id="2147483792" r:id="rId35"/>
    <p:sldLayoutId id="2147483793" r:id="rId36"/>
    <p:sldLayoutId id="2147483794" r:id="rId37"/>
    <p:sldLayoutId id="2147483795" r:id="rId38"/>
    <p:sldLayoutId id="2147483796" r:id="rId39"/>
    <p:sldLayoutId id="2147483797" r:id="rId40"/>
    <p:sldLayoutId id="2147483798" r:id="rId41"/>
    <p:sldLayoutId id="2147483799" r:id="rId42"/>
    <p:sldLayoutId id="2147483800" r:id="rId43"/>
    <p:sldLayoutId id="2147483801" r:id="rId44"/>
    <p:sldLayoutId id="2147483802" r:id="rId45"/>
    <p:sldLayoutId id="2147483803" r:id="rId46"/>
    <p:sldLayoutId id="2147483804" r:id="rId47"/>
    <p:sldLayoutId id="2147483805" r:id="rId48"/>
    <p:sldLayoutId id="2147483806" r:id="rId49"/>
    <p:sldLayoutId id="2147483807" r:id="rId50"/>
  </p:sldLayoutIdLst>
  <p:hf hdr="0"/>
  <p:txStyles>
    <p:titleStyle>
      <a:lvl1pPr algn="l" defTabSz="685800" rtl="0" eaLnBrk="1" latinLnBrk="0" hangingPunct="1">
        <a:lnSpc>
          <a:spcPct val="85000"/>
        </a:lnSpc>
        <a:spcBef>
          <a:spcPct val="0"/>
        </a:spcBef>
        <a:buNone/>
        <a:defRPr sz="2800" kern="1200">
          <a:solidFill>
            <a:schemeClr val="tx1"/>
          </a:solidFill>
          <a:latin typeface="+mj-lt"/>
          <a:ea typeface="+mj-ea"/>
          <a:cs typeface="+mj-cs"/>
        </a:defRPr>
      </a:lvl1pPr>
    </p:titleStyle>
    <p:bodyStyle>
      <a:lvl1pPr marL="0" indent="0" algn="l" defTabSz="685800" rtl="0" eaLnBrk="1" latinLnBrk="0" hangingPunct="1">
        <a:lnSpc>
          <a:spcPct val="100000"/>
        </a:lnSpc>
        <a:spcBef>
          <a:spcPts val="0"/>
        </a:spcBef>
        <a:spcAft>
          <a:spcPts val="1200"/>
        </a:spcAft>
        <a:buFont typeface="Arial" panose="020B0604020202020204" pitchFamily="34" charset="0"/>
        <a:buNone/>
        <a:defRPr sz="1600" b="1" kern="1200">
          <a:solidFill>
            <a:schemeClr val="accent1"/>
          </a:solidFill>
          <a:latin typeface="+mn-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2pPr>
      <a:lvl3pPr marL="18288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36576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54864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73152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6pPr>
      <a:lvl7pPr marL="91440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109728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8pPr>
      <a:lvl9pPr marL="128016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880" userDrawn="1">
          <p15:clr>
            <a:srgbClr val="F26B43"/>
          </p15:clr>
        </p15:guide>
        <p15:guide id="1" pos="288" userDrawn="1">
          <p15:clr>
            <a:srgbClr val="F26B43"/>
          </p15:clr>
        </p15:guide>
        <p15:guide id="2" pos="5472" userDrawn="1">
          <p15:clr>
            <a:srgbClr val="F26B43"/>
          </p15:clr>
        </p15:guide>
        <p15:guide id="3" pos="2965" userDrawn="1">
          <p15:clr>
            <a:srgbClr val="F26B43"/>
          </p15:clr>
        </p15:guide>
        <p15:guide id="4" pos="2795" userDrawn="1">
          <p15:clr>
            <a:srgbClr val="F26B43"/>
          </p15:clr>
        </p15:guide>
        <p15:guide id="5" orient="horz" pos="3888" userDrawn="1">
          <p15:clr>
            <a:srgbClr val="F26B43"/>
          </p15:clr>
        </p15:guide>
        <p15:guide id="6" pos="2074" userDrawn="1">
          <p15:clr>
            <a:srgbClr val="F26B43"/>
          </p15:clr>
        </p15:guide>
        <p15:guide id="7" pos="1901" userDrawn="1">
          <p15:clr>
            <a:srgbClr val="F26B43"/>
          </p15:clr>
        </p15:guide>
        <p15:guide id="8" pos="3686" userDrawn="1">
          <p15:clr>
            <a:srgbClr val="F26B43"/>
          </p15:clr>
        </p15:guide>
        <p15:guide id="9" pos="3859" userDrawn="1">
          <p15:clr>
            <a:srgbClr val="F26B43"/>
          </p15:clr>
        </p15:guide>
        <p15:guide id="10" orient="horz" pos="2160" userDrawn="1">
          <p15:clr>
            <a:srgbClr val="F26B43"/>
          </p15:clr>
        </p15:guide>
        <p15:guide id="11" orient="horz" pos="1325" userDrawn="1">
          <p15:clr>
            <a:srgbClr val="F26B43"/>
          </p15:clr>
        </p15:guide>
        <p15:guide id="12" orient="horz" pos="1152" userDrawn="1">
          <p15:clr>
            <a:srgbClr val="F26B43"/>
          </p15:clr>
        </p15:guide>
        <p15:guide id="13"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cpc@ficci.com" TargetMode="Externa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BB1C82-9198-4040-B097-F4E2967A9337}"/>
              </a:ext>
            </a:extLst>
          </p:cNvPr>
          <p:cNvSpPr>
            <a:spLocks noGrp="1"/>
          </p:cNvSpPr>
          <p:nvPr>
            <p:ph type="ctrTitle"/>
          </p:nvPr>
        </p:nvSpPr>
        <p:spPr>
          <a:xfrm>
            <a:off x="457199" y="1828800"/>
            <a:ext cx="3979863" cy="1600200"/>
          </a:xfrm>
        </p:spPr>
        <p:txBody>
          <a:bodyPr/>
          <a:lstStyle/>
          <a:p>
            <a:r>
              <a:rPr lang="en-US" dirty="0"/>
              <a:t>FICCI Chemicals and Petrochemicals </a:t>
            </a:r>
            <a:r>
              <a:rPr lang="en-US"/>
              <a:t>Awards 2022</a:t>
            </a:r>
            <a:endParaRPr lang="en-US" dirty="0"/>
          </a:p>
        </p:txBody>
      </p:sp>
      <p:sp>
        <p:nvSpPr>
          <p:cNvPr id="3" name="Subtitle 2"/>
          <p:cNvSpPr>
            <a:spLocks noGrp="1"/>
          </p:cNvSpPr>
          <p:nvPr>
            <p:ph type="subTitle" idx="1"/>
          </p:nvPr>
        </p:nvSpPr>
        <p:spPr>
          <a:xfrm>
            <a:off x="457199" y="3749040"/>
            <a:ext cx="3979863" cy="213360"/>
          </a:xfrm>
        </p:spPr>
        <p:txBody>
          <a:bodyPr/>
          <a:lstStyle/>
          <a:p>
            <a:r>
              <a:rPr lang="en-US" b="1" dirty="0">
                <a:solidFill>
                  <a:schemeClr val="accent3"/>
                </a:solidFill>
              </a:rPr>
              <a:t>Award Categories and Application Forms</a:t>
            </a:r>
          </a:p>
        </p:txBody>
      </p:sp>
      <p:pic>
        <p:nvPicPr>
          <p:cNvPr id="6" name="Picture 5">
            <a:extLst>
              <a:ext uri="{FF2B5EF4-FFF2-40B4-BE49-F238E27FC236}">
                <a16:creationId xmlns:a16="http://schemas.microsoft.com/office/drawing/2014/main" id="{A3559AB1-4446-4C31-B01F-53850EA12D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9378" y="5514583"/>
            <a:ext cx="1092689" cy="109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0621DB52-ECED-4379-A888-66EA5CEDB06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43709" r="13150"/>
          <a:stretch/>
        </p:blipFill>
        <p:spPr>
          <a:xfrm>
            <a:off x="4706940" y="0"/>
            <a:ext cx="4437060" cy="6856214"/>
          </a:xfrm>
          <a:prstGeom prst="rect">
            <a:avLst/>
          </a:prstGeom>
        </p:spPr>
      </p:pic>
    </p:spTree>
    <p:extLst>
      <p:ext uri="{BB962C8B-B14F-4D97-AF65-F5344CB8AC3E}">
        <p14:creationId xmlns:p14="http://schemas.microsoft.com/office/powerpoint/2010/main" val="600566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3. Award for </a:t>
            </a:r>
            <a:r>
              <a:rPr lang="en-IN" dirty="0"/>
              <a:t>Sustainability – Best Green Product</a:t>
            </a:r>
            <a:r>
              <a:rPr lang="en-IN"/>
              <a:t> (1/2)</a:t>
            </a:r>
            <a:br>
              <a:rPr lang="en-IN" b="1" dirty="0"/>
            </a:br>
            <a:endParaRPr lang="en-IN" sz="3600" dirty="0"/>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10</a:t>
            </a:fld>
            <a:endParaRPr lang="en-US" dirty="0"/>
          </a:p>
        </p:txBody>
      </p:sp>
      <p:grpSp>
        <p:nvGrpSpPr>
          <p:cNvPr id="8" name="Group 7">
            <a:extLst>
              <a:ext uri="{FF2B5EF4-FFF2-40B4-BE49-F238E27FC236}">
                <a16:creationId xmlns:a16="http://schemas.microsoft.com/office/drawing/2014/main" id="{B520B10E-814D-4BDB-A6FB-8F16EB301EB0}"/>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5523D84C-6D14-4885-BE46-2D6DFD4222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8E300D57-FE07-430A-BF7F-3950CC487586}"/>
                </a:ext>
              </a:extLst>
            </p:cNvPr>
            <p:cNvPicPr>
              <a:picLocks noChangeAspect="1"/>
            </p:cNvPicPr>
            <p:nvPr/>
          </p:nvPicPr>
          <p:blipFill>
            <a:blip r:embed="rId3"/>
            <a:stretch>
              <a:fillRect/>
            </a:stretch>
          </p:blipFill>
          <p:spPr bwMode="gray">
            <a:xfrm>
              <a:off x="8001000" y="3499"/>
              <a:ext cx="642449" cy="530352"/>
            </a:xfrm>
            <a:prstGeom prst="rect">
              <a:avLst/>
            </a:prstGeom>
          </p:spPr>
        </p:pic>
      </p:grpSp>
      <p:graphicFrame>
        <p:nvGraphicFramePr>
          <p:cNvPr id="11" name="Content Placeholder 7">
            <a:extLst>
              <a:ext uri="{FF2B5EF4-FFF2-40B4-BE49-F238E27FC236}">
                <a16:creationId xmlns:a16="http://schemas.microsoft.com/office/drawing/2014/main" id="{BE1681F5-8C8E-4C17-AA4C-3D90B576F81E}"/>
              </a:ext>
            </a:extLst>
          </p:cNvPr>
          <p:cNvGraphicFramePr>
            <a:graphicFrameLocks/>
          </p:cNvGraphicFramePr>
          <p:nvPr>
            <p:extLst>
              <p:ext uri="{D42A27DB-BD31-4B8C-83A1-F6EECF244321}">
                <p14:modId xmlns:p14="http://schemas.microsoft.com/office/powerpoint/2010/main" val="588644790"/>
              </p:ext>
            </p:extLst>
          </p:nvPr>
        </p:nvGraphicFramePr>
        <p:xfrm>
          <a:off x="471268" y="1828800"/>
          <a:ext cx="8229600" cy="4348416"/>
        </p:xfrm>
        <a:graphic>
          <a:graphicData uri="http://schemas.openxmlformats.org/drawingml/2006/table">
            <a:tbl>
              <a:tblPr firstRow="1" bandRow="1">
                <a:tableStyleId>{5C22544A-7EE6-4342-B048-85BDC9FD1C3A}</a:tableStyleId>
              </a:tblPr>
              <a:tblGrid>
                <a:gridCol w="1683327">
                  <a:extLst>
                    <a:ext uri="{9D8B030D-6E8A-4147-A177-3AD203B41FA5}">
                      <a16:colId xmlns:a16="http://schemas.microsoft.com/office/drawing/2014/main" val="3831309231"/>
                    </a:ext>
                  </a:extLst>
                </a:gridCol>
                <a:gridCol w="1496291">
                  <a:extLst>
                    <a:ext uri="{9D8B030D-6E8A-4147-A177-3AD203B41FA5}">
                      <a16:colId xmlns:a16="http://schemas.microsoft.com/office/drawing/2014/main" val="20000"/>
                    </a:ext>
                  </a:extLst>
                </a:gridCol>
                <a:gridCol w="5049982">
                  <a:extLst>
                    <a:ext uri="{9D8B030D-6E8A-4147-A177-3AD203B41FA5}">
                      <a16:colId xmlns:a16="http://schemas.microsoft.com/office/drawing/2014/main" val="20001"/>
                    </a:ext>
                  </a:extLst>
                </a:gridCol>
              </a:tblGrid>
              <a:tr h="383532">
                <a:tc gridSpan="3">
                  <a:txBody>
                    <a:bodyPr/>
                    <a:lstStyle/>
                    <a:p>
                      <a:pPr algn="l"/>
                      <a:r>
                        <a:rPr lang="en-IN" sz="1200" b="1">
                          <a:solidFill>
                            <a:schemeClr val="tx1"/>
                          </a:solidFill>
                          <a:latin typeface="+mn-lt"/>
                        </a:rPr>
                        <a:t>Application Form</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N" sz="1000" b="1">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171450" lvl="0" indent="-171450" algn="l" defTabSz="1042823" rtl="0" eaLnBrk="1" latinLnBrk="0" hangingPunct="1">
                        <a:spcAft>
                          <a:spcPts val="300"/>
                        </a:spcAft>
                        <a:buFont typeface="Arial" panose="020B0604020202020204" pitchFamily="34" charset="0"/>
                        <a:buChar char="•"/>
                      </a:pPr>
                      <a:endParaRPr lang="en-GB" sz="1000" b="1" kern="1200" baseline="0">
                        <a:solidFill>
                          <a:schemeClr val="dk1"/>
                        </a:solidFill>
                        <a:latin typeface="+mn-lt"/>
                        <a:ea typeface="+mn-ea"/>
                        <a:cs typeface="+mn-cs"/>
                      </a:endParaRPr>
                    </a:p>
                  </a:txBody>
                  <a:tcPr marL="36000" marR="36000" marT="36000" marB="3600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378644011"/>
                  </a:ext>
                </a:extLst>
              </a:tr>
              <a:tr h="383532">
                <a:tc>
                  <a:txBody>
                    <a:bodyPr/>
                    <a:lstStyle/>
                    <a:p>
                      <a:pPr algn="l"/>
                      <a:r>
                        <a:rPr lang="en-IN" sz="1200" b="1">
                          <a:solidFill>
                            <a:schemeClr val="bg1"/>
                          </a:solidFill>
                          <a:latin typeface="+mn-lt"/>
                        </a:rPr>
                        <a:t>Company Name</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Full Name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3532">
                <a:tc rowSpan="4">
                  <a:txBody>
                    <a:bodyPr/>
                    <a:lstStyle/>
                    <a:p>
                      <a:pPr algn="l"/>
                      <a:r>
                        <a:rPr lang="en-IN" sz="1200" b="1">
                          <a:solidFill>
                            <a:schemeClr val="bg1"/>
                          </a:solidFill>
                          <a:latin typeface="+mn-lt"/>
                        </a:rPr>
                        <a:t>Contact Person</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dirty="0">
                          <a:solidFill>
                            <a:schemeClr val="tx1"/>
                          </a:solidFill>
                          <a:latin typeface="+mn-lt"/>
                        </a:rPr>
                        <a:t>Name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33726"/>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Mobile No</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1687355"/>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Telephone No</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Email</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0741510"/>
                  </a:ext>
                </a:extLst>
              </a:tr>
              <a:tr h="383532">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Applicable Sub Category </a:t>
                      </a:r>
                    </a:p>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(Please tick the relevant bracket)</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Chemicals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84953">
                <a:tc vMerge="1">
                  <a:txBody>
                    <a:bodyPr/>
                    <a:lstStyle/>
                    <a:p>
                      <a:pPr algn="ctr"/>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Petrochemicals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83532">
                <a:tc rowSpan="3">
                  <a:txBody>
                    <a:bodyPr/>
                    <a:lstStyle/>
                    <a:p>
                      <a:pPr algn="l"/>
                      <a:r>
                        <a:rPr lang="en-IN" sz="1200" b="1">
                          <a:solidFill>
                            <a:schemeClr val="bg1"/>
                          </a:solidFill>
                          <a:latin typeface="+mn-lt"/>
                        </a:rPr>
                        <a:t>Revenue Bracket</a:t>
                      </a:r>
                    </a:p>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(Please tick the relevant bracket)</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dirty="0">
                          <a:solidFill>
                            <a:schemeClr val="tx1"/>
                          </a:solidFill>
                          <a:latin typeface="+mn-lt"/>
                        </a:rPr>
                        <a:t>INR &lt;100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6413506"/>
                  </a:ext>
                </a:extLst>
              </a:tr>
              <a:tr h="426937">
                <a:tc vMerge="1">
                  <a:txBody>
                    <a:bodyPr/>
                    <a:lstStyle/>
                    <a:p>
                      <a:pPr algn="l"/>
                      <a:endParaRPr lang="en-IN" sz="12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100-1,000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6643864"/>
                  </a:ext>
                </a:extLst>
              </a:tr>
              <a:tr h="383532">
                <a:tc vMerge="1">
                  <a:txBody>
                    <a:bodyPr/>
                    <a:lstStyle/>
                    <a:p>
                      <a:pPr algn="l"/>
                      <a:endParaRPr lang="en-IN" sz="12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&gt;1,000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1926050"/>
                  </a:ext>
                </a:extLst>
              </a:tr>
            </a:tbl>
          </a:graphicData>
        </a:graphic>
      </p:graphicFrame>
    </p:spTree>
    <p:extLst>
      <p:ext uri="{BB962C8B-B14F-4D97-AF65-F5344CB8AC3E}">
        <p14:creationId xmlns:p14="http://schemas.microsoft.com/office/powerpoint/2010/main" val="1597314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3. Award for </a:t>
            </a:r>
            <a:r>
              <a:rPr lang="en-IN" dirty="0"/>
              <a:t>Sustainability – Best Green Product</a:t>
            </a:r>
            <a:r>
              <a:rPr lang="en-IN"/>
              <a:t> (1/2)</a:t>
            </a:r>
            <a:br>
              <a:rPr lang="en-IN" b="1" dirty="0"/>
            </a:br>
            <a:endParaRPr lang="en-US" dirty="0"/>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11</a:t>
            </a:fld>
            <a:endParaRPr lang="en-US" dirty="0"/>
          </a:p>
        </p:txBody>
      </p:sp>
      <p:graphicFrame>
        <p:nvGraphicFramePr>
          <p:cNvPr id="7" name="Content Placeholder 7">
            <a:extLst>
              <a:ext uri="{FF2B5EF4-FFF2-40B4-BE49-F238E27FC236}">
                <a16:creationId xmlns:a16="http://schemas.microsoft.com/office/drawing/2014/main" id="{65D71542-7733-4035-802B-D6B9954E0D17}"/>
              </a:ext>
            </a:extLst>
          </p:cNvPr>
          <p:cNvGraphicFramePr>
            <a:graphicFrameLocks/>
          </p:cNvGraphicFramePr>
          <p:nvPr>
            <p:extLst>
              <p:ext uri="{D42A27DB-BD31-4B8C-83A1-F6EECF244321}">
                <p14:modId xmlns:p14="http://schemas.microsoft.com/office/powerpoint/2010/main" val="2758392310"/>
              </p:ext>
            </p:extLst>
          </p:nvPr>
        </p:nvGraphicFramePr>
        <p:xfrm>
          <a:off x="457200" y="1524351"/>
          <a:ext cx="8229601" cy="4946635"/>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3831309231"/>
                    </a:ext>
                  </a:extLst>
                </a:gridCol>
                <a:gridCol w="4876801">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349152">
                <a:tc>
                  <a:txBody>
                    <a:bodyPr/>
                    <a:lstStyle/>
                    <a:p>
                      <a:pPr algn="l"/>
                      <a:r>
                        <a:rPr lang="en-IN" sz="1200" b="1" dirty="0">
                          <a:solidFill>
                            <a:schemeClr val="tx1"/>
                          </a:solidFill>
                          <a:latin typeface="+mn-lt"/>
                        </a:rPr>
                        <a:t>Evaluation Parameters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1" dirty="0">
                          <a:solidFill>
                            <a:schemeClr val="tx1"/>
                          </a:solidFill>
                          <a:latin typeface="+mn-lt"/>
                        </a:rPr>
                        <a:t>Key Questions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1042823" rtl="0" eaLnBrk="1" latinLnBrk="0" hangingPunct="1">
                        <a:spcAft>
                          <a:spcPts val="300"/>
                        </a:spcAft>
                        <a:buFont typeface="Arial" panose="020B0604020202020204" pitchFamily="34" charset="0"/>
                        <a:buNone/>
                      </a:pPr>
                      <a:r>
                        <a:rPr lang="en-GB" sz="1200" b="1" kern="1200" baseline="0" dirty="0">
                          <a:solidFill>
                            <a:schemeClr val="dk1"/>
                          </a:solidFill>
                          <a:latin typeface="+mn-lt"/>
                          <a:ea typeface="+mn-ea"/>
                          <a:cs typeface="+mn-cs"/>
                        </a:rPr>
                        <a:t>Word Limit</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644011"/>
                  </a:ext>
                </a:extLst>
              </a:tr>
              <a:tr h="237972">
                <a:tc rowSpan="6">
                  <a:txBody>
                    <a:bodyPr/>
                    <a:lstStyle/>
                    <a:p>
                      <a:pPr algn="l"/>
                      <a:r>
                        <a:rPr lang="en-IN" sz="1000" b="1" dirty="0">
                          <a:solidFill>
                            <a:schemeClr val="bg1"/>
                          </a:solidFill>
                          <a:latin typeface="+mn-lt"/>
                        </a:rPr>
                        <a:t>Green Product </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r>
                        <a:rPr lang="en-IN" sz="1050" b="1" i="0" dirty="0">
                          <a:solidFill>
                            <a:schemeClr val="tx1"/>
                          </a:solidFill>
                          <a:latin typeface="Arial" panose="020B0604020202020204" pitchFamily="34" charset="0"/>
                          <a:cs typeface="Arial" panose="020B0604020202020204" pitchFamily="34" charset="0"/>
                        </a:rPr>
                        <a:t>Which year was the process launched/commercialised?</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6">
                  <a:txBody>
                    <a:bodyPr/>
                    <a:lstStyle/>
                    <a:p>
                      <a:pPr marL="0" lvl="0" indent="0" algn="l" defTabSz="1042823" rtl="0" eaLnBrk="1" latinLnBrk="0" hangingPunct="1">
                        <a:spcAft>
                          <a:spcPts val="300"/>
                        </a:spcAft>
                        <a:buFont typeface="Arial" panose="020B0604020202020204" pitchFamily="34" charset="0"/>
                        <a:buNone/>
                      </a:pPr>
                      <a:r>
                        <a:rPr lang="en-GB" sz="1000" b="1" kern="1200" baseline="0" dirty="0">
                          <a:solidFill>
                            <a:schemeClr val="tx1"/>
                          </a:solidFill>
                          <a:latin typeface="+mn-lt"/>
                          <a:ea typeface="+mn-ea"/>
                          <a:cs typeface="+mn-cs"/>
                        </a:rPr>
                        <a:t>Max. up to 250 words</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0761">
                <a:tc vMerge="1">
                  <a:txBody>
                    <a:bodyPr/>
                    <a:lstStyle/>
                    <a:p>
                      <a:pPr algn="l"/>
                      <a:endParaRPr lang="en-IN" sz="12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kumimoji="0" lang="en-IN" sz="1100" b="1" i="0" u="none" strike="noStrike" kern="1200" cap="none" spc="0" normalizeH="0" baseline="0" noProof="0" dirty="0">
                          <a:ln>
                            <a:noFill/>
                          </a:ln>
                          <a:solidFill>
                            <a:srgbClr val="000000"/>
                          </a:solidFill>
                          <a:effectLst/>
                          <a:uLnTx/>
                          <a:uFillTx/>
                          <a:latin typeface="EYInterstate Light" panose="02000506000000020004" pitchFamily="2" charset="0"/>
                          <a:ea typeface="+mn-ea"/>
                          <a:cs typeface="+mn-cs"/>
                        </a:rPr>
                        <a:t>Describe the green product and its uniqueness.</a:t>
                      </a:r>
                      <a:endParaRPr lang="en-IN" sz="1000" b="1" dirty="0">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8668686"/>
                  </a:ext>
                </a:extLst>
              </a:tr>
              <a:tr h="230761">
                <a:tc vMerge="1">
                  <a:txBody>
                    <a:bodyPr/>
                    <a:lstStyle/>
                    <a:p>
                      <a:pPr algn="l"/>
                      <a:endParaRPr lang="en-IN" sz="12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Have you done the Life Cycle Assessment (LCA) (Carbon footprint, GHG emissions, etc.) of the product. What are the results of LCA study.</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8635194"/>
                  </a:ext>
                </a:extLst>
              </a:tr>
              <a:tr h="230761">
                <a:tc vMerge="1">
                  <a:txBody>
                    <a:bodyPr/>
                    <a:lstStyle/>
                    <a:p>
                      <a:endParaRPr lang="en-GB"/>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What are the green certifications the product carries? (Eco-label certification, Green product certification, bio-based content certification, etc.)?</a:t>
                      </a:r>
                      <a:endParaRPr lang="en-IN" sz="1000" b="1" dirty="0">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GB"/>
                    </a:p>
                  </a:txBody>
                  <a:tcPr/>
                </a:tc>
                <a:extLst>
                  <a:ext uri="{0D108BD9-81ED-4DB2-BD59-A6C34878D82A}">
                    <a16:rowId xmlns:a16="http://schemas.microsoft.com/office/drawing/2014/main" val="1848902955"/>
                  </a:ext>
                </a:extLst>
              </a:tr>
              <a:tr h="230761">
                <a:tc vMerge="1">
                  <a:txBody>
                    <a:bodyPr/>
                    <a:lstStyle/>
                    <a:p>
                      <a:endParaRPr lang="en-GB"/>
                    </a:p>
                  </a:txBody>
                  <a:tcPr/>
                </a:tc>
                <a:tc>
                  <a:txBody>
                    <a:bodyPr/>
                    <a:lstStyle/>
                    <a:p>
                      <a:r>
                        <a:rPr lang="en-US" sz="1000" b="1" dirty="0">
                          <a:solidFill>
                            <a:schemeClr val="tx1"/>
                          </a:solidFill>
                          <a:latin typeface="+mn-lt"/>
                        </a:rPr>
                        <a:t>Is this innovation scalable and sustainable at an industry scale? </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GB"/>
                    </a:p>
                  </a:txBody>
                  <a:tcPr/>
                </a:tc>
                <a:extLst>
                  <a:ext uri="{0D108BD9-81ED-4DB2-BD59-A6C34878D82A}">
                    <a16:rowId xmlns:a16="http://schemas.microsoft.com/office/drawing/2014/main" val="3784417723"/>
                  </a:ext>
                </a:extLst>
              </a:tr>
              <a:tr h="230761">
                <a:tc vMerge="1">
                  <a:txBody>
                    <a:bodyPr/>
                    <a:lstStyle/>
                    <a:p>
                      <a:pPr algn="l"/>
                      <a:endParaRPr lang="en-IN" sz="12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Have you filed a patent for this product? What is its status? (Granted, Application). Please share the patent details.</a:t>
                      </a:r>
                      <a:endParaRPr lang="en-IN" sz="1000" b="1" dirty="0">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2491978"/>
                  </a:ext>
                </a:extLst>
              </a:tr>
              <a:tr h="230761">
                <a:tc>
                  <a:txBody>
                    <a:bodyPr/>
                    <a:lstStyle/>
                    <a:p>
                      <a:pPr algn="l"/>
                      <a:r>
                        <a:rPr lang="en-IN" sz="1000" b="1" dirty="0">
                          <a:solidFill>
                            <a:schemeClr val="bg1"/>
                          </a:solidFill>
                          <a:latin typeface="+mn-lt"/>
                        </a:rPr>
                        <a:t>Challenges Addressed</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Describe the challenge/ situation your green product is trying to address </a:t>
                      </a:r>
                      <a:endParaRPr lang="en-IN" sz="1000" b="1" dirty="0">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000" b="1" kern="1200" baseline="0" dirty="0">
                          <a:solidFill>
                            <a:schemeClr val="tx1"/>
                          </a:solidFill>
                          <a:latin typeface="+mn-lt"/>
                          <a:ea typeface="+mn-ea"/>
                          <a:cs typeface="+mn-cs"/>
                        </a:rPr>
                        <a:t>Max. up to 250 words</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8336218"/>
                  </a:ext>
                </a:extLst>
              </a:tr>
              <a:tr h="374986">
                <a:tc rowSpan="6">
                  <a:txBody>
                    <a:bodyPr/>
                    <a:lstStyle/>
                    <a:p>
                      <a:pPr algn="l"/>
                      <a:r>
                        <a:rPr lang="en-IN" sz="1000" b="1" dirty="0">
                          <a:solidFill>
                            <a:schemeClr val="bg1"/>
                          </a:solidFill>
                          <a:latin typeface="+mn-lt"/>
                        </a:rPr>
                        <a:t>Impacts &amp; Benefits (Tangible)</a:t>
                      </a:r>
                    </a:p>
                    <a:p>
                      <a:pPr algn="l"/>
                      <a:r>
                        <a:rPr lang="en-IN" sz="1000" b="1" dirty="0">
                          <a:solidFill>
                            <a:schemeClr val="bg1"/>
                          </a:solidFill>
                          <a:latin typeface="+mn-lt"/>
                        </a:rPr>
                        <a:t>Sub Category</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i="0" dirty="0">
                          <a:solidFill>
                            <a:schemeClr val="tx1"/>
                          </a:solidFill>
                          <a:latin typeface="Arial" panose="020B0604020202020204" pitchFamily="34" charset="0"/>
                          <a:cs typeface="Arial" panose="020B0604020202020204" pitchFamily="34" charset="0"/>
                        </a:rPr>
                        <a:t>What is the innovation’s benefit for your company? </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6">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000" b="1" kern="1200" baseline="0" dirty="0">
                          <a:solidFill>
                            <a:schemeClr val="tx1"/>
                          </a:solidFill>
                          <a:latin typeface="+mn-lt"/>
                          <a:ea typeface="+mn-ea"/>
                          <a:cs typeface="+mn-cs"/>
                        </a:rPr>
                        <a:t>Max. up to 750 words</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33726"/>
                  </a:ext>
                </a:extLst>
              </a:tr>
              <a:tr h="298197">
                <a:tc vMerge="1">
                  <a:txBody>
                    <a:bodyPr/>
                    <a:lstStyle/>
                    <a:p>
                      <a:endParaRPr lang="en-US"/>
                    </a:p>
                  </a:txBody>
                  <a:tcPr/>
                </a:tc>
                <a:tc>
                  <a:txBody>
                    <a:bodyPr/>
                    <a:lstStyle/>
                    <a:p>
                      <a:pPr marL="0" marR="0" lvl="0" indent="0" algn="just" defTabSz="914400" rtl="0" eaLnBrk="1" fontAlgn="auto" latinLnBrk="0" hangingPunct="1">
                        <a:lnSpc>
                          <a:spcPct val="100000"/>
                        </a:lnSpc>
                        <a:spcBef>
                          <a:spcPts val="0"/>
                        </a:spcBef>
                        <a:spcAft>
                          <a:spcPts val="0"/>
                        </a:spcAft>
                        <a:buClr>
                          <a:srgbClr val="FFFF00"/>
                        </a:buClr>
                        <a:buSzTx/>
                        <a:buFont typeface="EYInterstate Light" panose="02000506000000020004" pitchFamily="2" charset="0"/>
                        <a:buNone/>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How much is the current sales volume and value for this product?</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extLst>
                  <a:ext uri="{0D108BD9-81ED-4DB2-BD59-A6C34878D82A}">
                    <a16:rowId xmlns:a16="http://schemas.microsoft.com/office/drawing/2014/main" val="2659006095"/>
                  </a:ext>
                </a:extLst>
              </a:tr>
              <a:tr h="304800">
                <a:tc vMerge="1">
                  <a:txBody>
                    <a:bodyPr/>
                    <a:lstStyle/>
                    <a:p>
                      <a:pPr algn="l"/>
                      <a:endParaRPr lang="en-IN" sz="10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just" defTabSz="914400" rtl="0" eaLnBrk="1" fontAlgn="auto" latinLnBrk="0" hangingPunct="1">
                        <a:lnSpc>
                          <a:spcPct val="100000"/>
                        </a:lnSpc>
                        <a:spcBef>
                          <a:spcPts val="0"/>
                        </a:spcBef>
                        <a:spcAft>
                          <a:spcPts val="0"/>
                        </a:spcAft>
                        <a:buClr>
                          <a:srgbClr val="FFFF00"/>
                        </a:buClr>
                        <a:buSzTx/>
                        <a:buFont typeface="EYInterstate Light" panose="02000506000000020004" pitchFamily="2" charset="0"/>
                        <a:buNone/>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How many customers is this product being sold to currently? Please list down the names of existing customers.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1687355"/>
                  </a:ext>
                </a:extLst>
              </a:tr>
              <a:tr h="289560">
                <a:tc vMerge="1">
                  <a:txBody>
                    <a:bodyPr/>
                    <a:lstStyle/>
                    <a:p>
                      <a:pPr algn="l"/>
                      <a:endParaRPr lang="en-IN" sz="10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What is benefit of the green product for customers? E.g.: Reduced carbon footprint, easier end-of-life disposal, recyclability?</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93617">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What is the India Market Size: volume (in </a:t>
                      </a:r>
                      <a:r>
                        <a:rPr kumimoji="0" lang="en-US" sz="1000" b="1" i="0" u="none" strike="noStrike" kern="1200" cap="none" spc="0" normalizeH="0" baseline="0" noProof="0" dirty="0" err="1">
                          <a:ln>
                            <a:noFill/>
                          </a:ln>
                          <a:solidFill>
                            <a:srgbClr val="000000"/>
                          </a:solidFill>
                          <a:effectLst/>
                          <a:uLnTx/>
                          <a:uFillTx/>
                          <a:latin typeface="+mn-lt"/>
                          <a:ea typeface="+mn-ea"/>
                          <a:cs typeface="+mn-cs"/>
                        </a:rPr>
                        <a:t>Tonnes</a:t>
                      </a:r>
                      <a:r>
                        <a:rPr kumimoji="0" lang="en-US" sz="1000" b="1" i="0" u="none" strike="noStrike" kern="1200" cap="none" spc="0" normalizeH="0" baseline="0" noProof="0" dirty="0">
                          <a:ln>
                            <a:noFill/>
                          </a:ln>
                          <a:solidFill>
                            <a:srgbClr val="000000"/>
                          </a:solidFill>
                          <a:effectLst/>
                          <a:uLnTx/>
                          <a:uFillTx/>
                          <a:latin typeface="+mn-lt"/>
                          <a:ea typeface="+mn-ea"/>
                          <a:cs typeface="+mn-cs"/>
                        </a:rPr>
                        <a:t>) and value (in INR Crores) for the product?</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extLst>
                  <a:ext uri="{0D108BD9-81ED-4DB2-BD59-A6C34878D82A}">
                    <a16:rowId xmlns:a16="http://schemas.microsoft.com/office/drawing/2014/main" val="2493423587"/>
                  </a:ext>
                </a:extLst>
              </a:tr>
              <a:tr h="225977">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How does the green product benefit the environment at large? What is the method of its disposal/ its final product disposal (Recycling, environment friendly disposal, landfill, biodegradable, etc.)?</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extLst>
                  <a:ext uri="{0D108BD9-81ED-4DB2-BD59-A6C34878D82A}">
                    <a16:rowId xmlns:a16="http://schemas.microsoft.com/office/drawing/2014/main" val="766982992"/>
                  </a:ext>
                </a:extLst>
              </a:tr>
            </a:tbl>
          </a:graphicData>
        </a:graphic>
      </p:graphicFrame>
      <p:grpSp>
        <p:nvGrpSpPr>
          <p:cNvPr id="8" name="Group 7">
            <a:extLst>
              <a:ext uri="{FF2B5EF4-FFF2-40B4-BE49-F238E27FC236}">
                <a16:creationId xmlns:a16="http://schemas.microsoft.com/office/drawing/2014/main" id="{BCADD07A-06B1-4D9A-9322-66FB8C28FB69}"/>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C7C6DB07-6F97-435E-9A27-86FF13689D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A55A0800-7A3B-4B53-92DB-07715EE6F657}"/>
                </a:ext>
              </a:extLst>
            </p:cNvPr>
            <p:cNvPicPr>
              <a:picLocks noChangeAspect="1"/>
            </p:cNvPicPr>
            <p:nvPr/>
          </p:nvPicPr>
          <p:blipFill>
            <a:blip r:embed="rId3"/>
            <a:stretch>
              <a:fillRect/>
            </a:stretch>
          </p:blipFill>
          <p:spPr bwMode="gray">
            <a:xfrm>
              <a:off x="8001000" y="3499"/>
              <a:ext cx="642449" cy="530352"/>
            </a:xfrm>
            <a:prstGeom prst="rect">
              <a:avLst/>
            </a:prstGeom>
          </p:spPr>
        </p:pic>
      </p:grpSp>
    </p:spTree>
    <p:extLst>
      <p:ext uri="{BB962C8B-B14F-4D97-AF65-F5344CB8AC3E}">
        <p14:creationId xmlns:p14="http://schemas.microsoft.com/office/powerpoint/2010/main" val="82237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4. Award for </a:t>
            </a:r>
            <a:r>
              <a:rPr lang="en-IN" dirty="0"/>
              <a:t>Sustainability – Best Green Process</a:t>
            </a:r>
            <a:r>
              <a:rPr lang="en-IN"/>
              <a:t> (1/2)</a:t>
            </a:r>
            <a:endParaRPr lang="en-IN" sz="3600" dirty="0"/>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12</a:t>
            </a:fld>
            <a:endParaRPr lang="en-US" dirty="0"/>
          </a:p>
        </p:txBody>
      </p:sp>
      <p:grpSp>
        <p:nvGrpSpPr>
          <p:cNvPr id="8" name="Group 7">
            <a:extLst>
              <a:ext uri="{FF2B5EF4-FFF2-40B4-BE49-F238E27FC236}">
                <a16:creationId xmlns:a16="http://schemas.microsoft.com/office/drawing/2014/main" id="{B520B10E-814D-4BDB-A6FB-8F16EB301EB0}"/>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5523D84C-6D14-4885-BE46-2D6DFD4222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8E300D57-FE07-430A-BF7F-3950CC487586}"/>
                </a:ext>
              </a:extLst>
            </p:cNvPr>
            <p:cNvPicPr>
              <a:picLocks noChangeAspect="1"/>
            </p:cNvPicPr>
            <p:nvPr/>
          </p:nvPicPr>
          <p:blipFill>
            <a:blip r:embed="rId3"/>
            <a:stretch>
              <a:fillRect/>
            </a:stretch>
          </p:blipFill>
          <p:spPr bwMode="gray">
            <a:xfrm>
              <a:off x="8001000" y="3499"/>
              <a:ext cx="642449" cy="530352"/>
            </a:xfrm>
            <a:prstGeom prst="rect">
              <a:avLst/>
            </a:prstGeom>
          </p:spPr>
        </p:pic>
      </p:grpSp>
      <p:graphicFrame>
        <p:nvGraphicFramePr>
          <p:cNvPr id="12" name="Content Placeholder 7">
            <a:extLst>
              <a:ext uri="{FF2B5EF4-FFF2-40B4-BE49-F238E27FC236}">
                <a16:creationId xmlns:a16="http://schemas.microsoft.com/office/drawing/2014/main" id="{9C29CAD2-2179-4BD1-810F-239175735EF2}"/>
              </a:ext>
            </a:extLst>
          </p:cNvPr>
          <p:cNvGraphicFramePr>
            <a:graphicFrameLocks/>
          </p:cNvGraphicFramePr>
          <p:nvPr>
            <p:extLst>
              <p:ext uri="{D42A27DB-BD31-4B8C-83A1-F6EECF244321}">
                <p14:modId xmlns:p14="http://schemas.microsoft.com/office/powerpoint/2010/main" val="2765797332"/>
              </p:ext>
            </p:extLst>
          </p:nvPr>
        </p:nvGraphicFramePr>
        <p:xfrm>
          <a:off x="471268" y="1828800"/>
          <a:ext cx="8229600" cy="4348416"/>
        </p:xfrm>
        <a:graphic>
          <a:graphicData uri="http://schemas.openxmlformats.org/drawingml/2006/table">
            <a:tbl>
              <a:tblPr firstRow="1" bandRow="1">
                <a:tableStyleId>{5C22544A-7EE6-4342-B048-85BDC9FD1C3A}</a:tableStyleId>
              </a:tblPr>
              <a:tblGrid>
                <a:gridCol w="1683327">
                  <a:extLst>
                    <a:ext uri="{9D8B030D-6E8A-4147-A177-3AD203B41FA5}">
                      <a16:colId xmlns:a16="http://schemas.microsoft.com/office/drawing/2014/main" val="3831309231"/>
                    </a:ext>
                  </a:extLst>
                </a:gridCol>
                <a:gridCol w="1496291">
                  <a:extLst>
                    <a:ext uri="{9D8B030D-6E8A-4147-A177-3AD203B41FA5}">
                      <a16:colId xmlns:a16="http://schemas.microsoft.com/office/drawing/2014/main" val="20000"/>
                    </a:ext>
                  </a:extLst>
                </a:gridCol>
                <a:gridCol w="5049982">
                  <a:extLst>
                    <a:ext uri="{9D8B030D-6E8A-4147-A177-3AD203B41FA5}">
                      <a16:colId xmlns:a16="http://schemas.microsoft.com/office/drawing/2014/main" val="20001"/>
                    </a:ext>
                  </a:extLst>
                </a:gridCol>
              </a:tblGrid>
              <a:tr h="383532">
                <a:tc gridSpan="3">
                  <a:txBody>
                    <a:bodyPr/>
                    <a:lstStyle/>
                    <a:p>
                      <a:pPr algn="l"/>
                      <a:r>
                        <a:rPr lang="en-IN" sz="1200" b="1">
                          <a:solidFill>
                            <a:schemeClr val="tx1"/>
                          </a:solidFill>
                          <a:latin typeface="+mn-lt"/>
                        </a:rPr>
                        <a:t>Application Form</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N" sz="1000" b="1">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171450" lvl="0" indent="-171450" algn="l" defTabSz="1042823" rtl="0" eaLnBrk="1" latinLnBrk="0" hangingPunct="1">
                        <a:spcAft>
                          <a:spcPts val="300"/>
                        </a:spcAft>
                        <a:buFont typeface="Arial" panose="020B0604020202020204" pitchFamily="34" charset="0"/>
                        <a:buChar char="•"/>
                      </a:pPr>
                      <a:endParaRPr lang="en-GB" sz="1000" b="1" kern="1200" baseline="0">
                        <a:solidFill>
                          <a:schemeClr val="dk1"/>
                        </a:solidFill>
                        <a:latin typeface="+mn-lt"/>
                        <a:ea typeface="+mn-ea"/>
                        <a:cs typeface="+mn-cs"/>
                      </a:endParaRPr>
                    </a:p>
                  </a:txBody>
                  <a:tcPr marL="36000" marR="36000" marT="36000" marB="3600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378644011"/>
                  </a:ext>
                </a:extLst>
              </a:tr>
              <a:tr h="383532">
                <a:tc>
                  <a:txBody>
                    <a:bodyPr/>
                    <a:lstStyle/>
                    <a:p>
                      <a:pPr algn="l"/>
                      <a:r>
                        <a:rPr lang="en-IN" sz="1200" b="1">
                          <a:solidFill>
                            <a:schemeClr val="bg1"/>
                          </a:solidFill>
                          <a:latin typeface="+mn-lt"/>
                        </a:rPr>
                        <a:t>Company Name</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Full Name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3532">
                <a:tc rowSpan="4">
                  <a:txBody>
                    <a:bodyPr/>
                    <a:lstStyle/>
                    <a:p>
                      <a:pPr algn="l"/>
                      <a:r>
                        <a:rPr lang="en-IN" sz="1200" b="1">
                          <a:solidFill>
                            <a:schemeClr val="bg1"/>
                          </a:solidFill>
                          <a:latin typeface="+mn-lt"/>
                        </a:rPr>
                        <a:t>Contact Person</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Name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33726"/>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Mobile No</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1687355"/>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Telephone No</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Email</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0741510"/>
                  </a:ext>
                </a:extLst>
              </a:tr>
              <a:tr h="383532">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Applicable Sub Category </a:t>
                      </a:r>
                    </a:p>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(Please tick the relevant bracket)</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Chemicals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84953">
                <a:tc vMerge="1">
                  <a:txBody>
                    <a:bodyPr/>
                    <a:lstStyle/>
                    <a:p>
                      <a:pPr algn="ctr"/>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Petrochemicals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83532">
                <a:tc rowSpan="3">
                  <a:txBody>
                    <a:bodyPr/>
                    <a:lstStyle/>
                    <a:p>
                      <a:pPr algn="l"/>
                      <a:r>
                        <a:rPr lang="en-IN" sz="1200" b="1">
                          <a:solidFill>
                            <a:schemeClr val="bg1"/>
                          </a:solidFill>
                          <a:latin typeface="+mn-lt"/>
                        </a:rPr>
                        <a:t>Revenue Bracket</a:t>
                      </a:r>
                    </a:p>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(Please tick the relevant bracket)</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&lt;100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6413506"/>
                  </a:ext>
                </a:extLst>
              </a:tr>
              <a:tr h="426937">
                <a:tc vMerge="1">
                  <a:txBody>
                    <a:bodyPr/>
                    <a:lstStyle/>
                    <a:p>
                      <a:pPr algn="l"/>
                      <a:endParaRPr lang="en-IN" sz="12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100-1,000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6643864"/>
                  </a:ext>
                </a:extLst>
              </a:tr>
              <a:tr h="383532">
                <a:tc vMerge="1">
                  <a:txBody>
                    <a:bodyPr/>
                    <a:lstStyle/>
                    <a:p>
                      <a:pPr algn="l"/>
                      <a:endParaRPr lang="en-IN" sz="12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&gt;1,000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1926050"/>
                  </a:ext>
                </a:extLst>
              </a:tr>
            </a:tbl>
          </a:graphicData>
        </a:graphic>
      </p:graphicFrame>
    </p:spTree>
    <p:extLst>
      <p:ext uri="{BB962C8B-B14F-4D97-AF65-F5344CB8AC3E}">
        <p14:creationId xmlns:p14="http://schemas.microsoft.com/office/powerpoint/2010/main" val="1245054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4. Award for</a:t>
            </a:r>
            <a:r>
              <a:rPr lang="en-US" sz="2000" b="1" dirty="0"/>
              <a:t> </a:t>
            </a:r>
            <a:r>
              <a:rPr lang="en-IN" dirty="0"/>
              <a:t>Sustainability – Best Green Process</a:t>
            </a:r>
            <a:r>
              <a:rPr lang="en-IN"/>
              <a:t> (1/2)</a:t>
            </a:r>
            <a:endParaRPr lang="en-US" dirty="0"/>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13</a:t>
            </a:fld>
            <a:endParaRPr lang="en-US" dirty="0"/>
          </a:p>
        </p:txBody>
      </p:sp>
      <p:graphicFrame>
        <p:nvGraphicFramePr>
          <p:cNvPr id="7" name="Content Placeholder 7">
            <a:extLst>
              <a:ext uri="{FF2B5EF4-FFF2-40B4-BE49-F238E27FC236}">
                <a16:creationId xmlns:a16="http://schemas.microsoft.com/office/drawing/2014/main" id="{65D71542-7733-4035-802B-D6B9954E0D17}"/>
              </a:ext>
            </a:extLst>
          </p:cNvPr>
          <p:cNvGraphicFramePr>
            <a:graphicFrameLocks/>
          </p:cNvGraphicFramePr>
          <p:nvPr>
            <p:extLst>
              <p:ext uri="{D42A27DB-BD31-4B8C-83A1-F6EECF244321}">
                <p14:modId xmlns:p14="http://schemas.microsoft.com/office/powerpoint/2010/main" val="1231034247"/>
              </p:ext>
            </p:extLst>
          </p:nvPr>
        </p:nvGraphicFramePr>
        <p:xfrm>
          <a:off x="437039" y="1828800"/>
          <a:ext cx="8229601" cy="3522153"/>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3831309231"/>
                    </a:ext>
                  </a:extLst>
                </a:gridCol>
                <a:gridCol w="4876801">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325794">
                <a:tc>
                  <a:txBody>
                    <a:bodyPr/>
                    <a:lstStyle/>
                    <a:p>
                      <a:pPr algn="l"/>
                      <a:r>
                        <a:rPr lang="en-IN" sz="1200" b="1" dirty="0">
                          <a:solidFill>
                            <a:schemeClr val="tx1"/>
                          </a:solidFill>
                          <a:latin typeface="+mn-lt"/>
                        </a:rPr>
                        <a:t>Evaluation Parameters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1" dirty="0">
                          <a:solidFill>
                            <a:schemeClr val="tx1"/>
                          </a:solidFill>
                          <a:latin typeface="+mn-lt"/>
                        </a:rPr>
                        <a:t>Key Questions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1042823" rtl="0" eaLnBrk="1" latinLnBrk="0" hangingPunct="1">
                        <a:spcAft>
                          <a:spcPts val="300"/>
                        </a:spcAft>
                        <a:buFont typeface="Arial" panose="020B0604020202020204" pitchFamily="34" charset="0"/>
                        <a:buNone/>
                      </a:pPr>
                      <a:r>
                        <a:rPr lang="en-GB" sz="1200" b="1" kern="1200" baseline="0" dirty="0">
                          <a:solidFill>
                            <a:schemeClr val="dk1"/>
                          </a:solidFill>
                          <a:latin typeface="+mn-lt"/>
                          <a:ea typeface="+mn-ea"/>
                          <a:cs typeface="+mn-cs"/>
                        </a:rPr>
                        <a:t>Word Limit</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644011"/>
                  </a:ext>
                </a:extLst>
              </a:tr>
              <a:tr h="451274">
                <a:tc rowSpan="4">
                  <a:txBody>
                    <a:bodyPr/>
                    <a:lstStyle/>
                    <a:p>
                      <a:pPr algn="l"/>
                      <a:r>
                        <a:rPr lang="en-IN" sz="1000" b="1" dirty="0">
                          <a:solidFill>
                            <a:schemeClr val="bg1"/>
                          </a:solidFill>
                          <a:latin typeface="+mn-lt"/>
                        </a:rPr>
                        <a:t>Green Process</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r>
                        <a:rPr lang="en-US" sz="1050" b="1" i="0" dirty="0">
                          <a:solidFill>
                            <a:schemeClr val="tx1"/>
                          </a:solidFill>
                          <a:latin typeface="Arial" panose="020B0604020202020204" pitchFamily="34" charset="0"/>
                          <a:cs typeface="Arial" panose="020B0604020202020204" pitchFamily="34" charset="0"/>
                        </a:rPr>
                        <a:t>Describe the current green process (give a comparison between what was it earlier and how is it now).</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4">
                  <a:txBody>
                    <a:bodyPr/>
                    <a:lstStyle/>
                    <a:p>
                      <a:pPr marL="0" lvl="0" indent="0" algn="l" defTabSz="1042823" rtl="0" eaLnBrk="1" latinLnBrk="0" hangingPunct="1">
                        <a:spcAft>
                          <a:spcPts val="300"/>
                        </a:spcAft>
                        <a:buFont typeface="Arial" panose="020B0604020202020204" pitchFamily="34" charset="0"/>
                        <a:buNone/>
                      </a:pPr>
                      <a:r>
                        <a:rPr lang="en-GB" sz="1000" b="1" kern="1200" baseline="0" dirty="0">
                          <a:solidFill>
                            <a:schemeClr val="tx1"/>
                          </a:solidFill>
                          <a:latin typeface="+mn-lt"/>
                          <a:ea typeface="+mn-ea"/>
                          <a:cs typeface="+mn-cs"/>
                        </a:rPr>
                        <a:t>Max. up to 250 words</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67422">
                <a:tc vMerge="1">
                  <a:txBody>
                    <a:bodyPr/>
                    <a:lstStyle/>
                    <a:p>
                      <a:pPr algn="l"/>
                      <a:endParaRPr lang="en-IN" sz="12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What is the uniqueness of your innovation?</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8668686"/>
                  </a:ext>
                </a:extLst>
              </a:tr>
              <a:tr h="267422">
                <a:tc vMerge="1">
                  <a:txBody>
                    <a:bodyPr/>
                    <a:lstStyle/>
                    <a:p>
                      <a:endParaRPr lang="en-GB"/>
                    </a:p>
                  </a:txBody>
                  <a:tcPr/>
                </a:tc>
                <a:tc>
                  <a:txBody>
                    <a:bodyPr/>
                    <a:lstStyle/>
                    <a:p>
                      <a:r>
                        <a:rPr lang="en-US" sz="1000" b="1" dirty="0">
                          <a:solidFill>
                            <a:schemeClr val="tx1"/>
                          </a:solidFill>
                          <a:latin typeface="+mn-lt"/>
                        </a:rPr>
                        <a:t>Is this innovation scalable and sustainable at an industry scale?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GB"/>
                    </a:p>
                  </a:txBody>
                  <a:tcPr/>
                </a:tc>
                <a:extLst>
                  <a:ext uri="{0D108BD9-81ED-4DB2-BD59-A6C34878D82A}">
                    <a16:rowId xmlns:a16="http://schemas.microsoft.com/office/drawing/2014/main" val="2634567265"/>
                  </a:ext>
                </a:extLst>
              </a:tr>
              <a:tr h="267422">
                <a:tc vMerge="1">
                  <a:txBody>
                    <a:bodyPr/>
                    <a:lstStyle/>
                    <a:p>
                      <a:pPr algn="l"/>
                      <a:endParaRPr lang="en-IN" sz="12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Have you filed a patent for this product? What is its status? (Granted, Application). Please share the patent details.</a:t>
                      </a:r>
                      <a:endParaRPr lang="en-IN" sz="1000" b="1" dirty="0">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2491978"/>
                  </a:ext>
                </a:extLst>
              </a:tr>
              <a:tr h="267422">
                <a:tc>
                  <a:txBody>
                    <a:bodyPr/>
                    <a:lstStyle/>
                    <a:p>
                      <a:pPr algn="l"/>
                      <a:r>
                        <a:rPr lang="en-IN" sz="1000" b="1" dirty="0">
                          <a:solidFill>
                            <a:schemeClr val="bg1"/>
                          </a:solidFill>
                          <a:latin typeface="+mn-lt"/>
                        </a:rPr>
                        <a:t>Challenges Addressed</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Describe the challenge/ situation your green process is trying to address</a:t>
                      </a:r>
                      <a:endParaRPr lang="en-IN" sz="1000" b="1" dirty="0">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000" b="1" kern="1200" baseline="0" dirty="0">
                          <a:solidFill>
                            <a:schemeClr val="tx1"/>
                          </a:solidFill>
                          <a:latin typeface="+mn-lt"/>
                          <a:ea typeface="+mn-ea"/>
                          <a:cs typeface="+mn-cs"/>
                        </a:rPr>
                        <a:t>Max. up to 250 words</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8336218"/>
                  </a:ext>
                </a:extLst>
              </a:tr>
              <a:tr h="434561">
                <a:tc rowSpan="3">
                  <a:txBody>
                    <a:bodyPr/>
                    <a:lstStyle/>
                    <a:p>
                      <a:pPr algn="l"/>
                      <a:r>
                        <a:rPr lang="en-IN" sz="1000" b="1" dirty="0">
                          <a:solidFill>
                            <a:schemeClr val="bg1"/>
                          </a:solidFill>
                          <a:latin typeface="+mn-lt"/>
                        </a:rPr>
                        <a:t>Impacts &amp; Benefits (Tangible)</a:t>
                      </a:r>
                    </a:p>
                    <a:p>
                      <a:pPr algn="l"/>
                      <a:r>
                        <a:rPr lang="en-IN" sz="1000" b="1" dirty="0">
                          <a:solidFill>
                            <a:schemeClr val="bg1"/>
                          </a:solidFill>
                          <a:latin typeface="+mn-lt"/>
                        </a:rPr>
                        <a:t>Sub Category</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i="0" dirty="0">
                          <a:solidFill>
                            <a:schemeClr val="tx1"/>
                          </a:solidFill>
                          <a:latin typeface="Arial" panose="020B0604020202020204" pitchFamily="34" charset="0"/>
                          <a:cs typeface="Arial" panose="020B0604020202020204" pitchFamily="34" charset="0"/>
                        </a:rPr>
                        <a:t>Please quantify, in terms of volumes (in </a:t>
                      </a:r>
                      <a:r>
                        <a:rPr lang="en-US" sz="1000" b="1" i="0" dirty="0" err="1">
                          <a:solidFill>
                            <a:schemeClr val="tx1"/>
                          </a:solidFill>
                          <a:latin typeface="Arial" panose="020B0604020202020204" pitchFamily="34" charset="0"/>
                          <a:cs typeface="Arial" panose="020B0604020202020204" pitchFamily="34" charset="0"/>
                        </a:rPr>
                        <a:t>Tonnes</a:t>
                      </a:r>
                      <a:r>
                        <a:rPr lang="en-US" sz="1000" b="1" i="0" dirty="0">
                          <a:solidFill>
                            <a:schemeClr val="tx1"/>
                          </a:solidFill>
                          <a:latin typeface="Arial" panose="020B0604020202020204" pitchFamily="34" charset="0"/>
                          <a:cs typeface="Arial" panose="020B0604020202020204" pitchFamily="34" charset="0"/>
                        </a:rPr>
                        <a:t>) and value (in INR Crores), the benefits of the innovation for your company? E.g.: Increased market share, better returns to shareholders, cost reduction, etc.</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3">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000" b="1" kern="1200" baseline="0" dirty="0">
                          <a:solidFill>
                            <a:schemeClr val="tx1"/>
                          </a:solidFill>
                          <a:latin typeface="+mn-lt"/>
                          <a:ea typeface="+mn-ea"/>
                          <a:cs typeface="+mn-cs"/>
                        </a:rPr>
                        <a:t>Max. up to 750 words</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33726"/>
                  </a:ext>
                </a:extLst>
              </a:tr>
              <a:tr h="601699">
                <a:tc vMerge="1">
                  <a:txBody>
                    <a:bodyPr/>
                    <a:lstStyle/>
                    <a:p>
                      <a:pPr algn="l"/>
                      <a:endParaRPr lang="en-IN" sz="10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just" defTabSz="914400" rtl="0" eaLnBrk="1" fontAlgn="auto" latinLnBrk="0" hangingPunct="1">
                        <a:lnSpc>
                          <a:spcPct val="100000"/>
                        </a:lnSpc>
                        <a:spcBef>
                          <a:spcPts val="0"/>
                        </a:spcBef>
                        <a:spcAft>
                          <a:spcPts val="0"/>
                        </a:spcAft>
                        <a:buClr>
                          <a:srgbClr val="FFFF00"/>
                        </a:buClr>
                        <a:buSzTx/>
                        <a:buFont typeface="EYInterstate Light" panose="02000506000000020004" pitchFamily="2" charset="0"/>
                        <a:buNone/>
                        <a:tabLst/>
                        <a:defRPr/>
                      </a:pPr>
                      <a:r>
                        <a:rPr kumimoji="0" lang="en-US" sz="1000" b="1" i="0" u="none" strike="noStrike" kern="1200" cap="none" spc="0" normalizeH="0" baseline="0" noProof="0" dirty="0">
                          <a:ln>
                            <a:noFill/>
                          </a:ln>
                          <a:solidFill>
                            <a:srgbClr val="000000"/>
                          </a:solidFill>
                          <a:effectLst/>
                          <a:uLnTx/>
                          <a:uFillTx/>
                          <a:latin typeface="+mn-lt"/>
                          <a:ea typeface="+mn-ea"/>
                          <a:cs typeface="+mn-cs"/>
                        </a:rPr>
                        <a:t>Does the process benefit for reduction in the consumption of natural resources such as energy, water, land, air, etc.?</a:t>
                      </a:r>
                      <a:endParaRPr kumimoji="0" lang="en-IN" sz="1000" b="1" i="0" u="none" strike="noStrike" kern="1200" cap="none" spc="0" normalizeH="0" baseline="0" noProof="0" dirty="0">
                        <a:ln>
                          <a:noFill/>
                        </a:ln>
                        <a:solidFill>
                          <a:srgbClr val="000000"/>
                        </a:solidFill>
                        <a:effectLst/>
                        <a:uLnTx/>
                        <a:uFillTx/>
                        <a:latin typeface="+mn-lt"/>
                        <a:ea typeface="+mn-ea"/>
                        <a:cs typeface="+mn-cs"/>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1687355"/>
                  </a:ext>
                </a:extLst>
              </a:tr>
              <a:tr h="356460">
                <a:tc vMerge="1">
                  <a:txBody>
                    <a:bodyPr/>
                    <a:lstStyle/>
                    <a:p>
                      <a:pPr algn="l"/>
                      <a:endParaRPr lang="en-IN" sz="10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Does the innovation address environmental concerns such as climate change?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pSp>
        <p:nvGrpSpPr>
          <p:cNvPr id="8" name="Group 7">
            <a:extLst>
              <a:ext uri="{FF2B5EF4-FFF2-40B4-BE49-F238E27FC236}">
                <a16:creationId xmlns:a16="http://schemas.microsoft.com/office/drawing/2014/main" id="{BCADD07A-06B1-4D9A-9322-66FB8C28FB69}"/>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C7C6DB07-6F97-435E-9A27-86FF13689D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A55A0800-7A3B-4B53-92DB-07715EE6F657}"/>
                </a:ext>
              </a:extLst>
            </p:cNvPr>
            <p:cNvPicPr>
              <a:picLocks noChangeAspect="1"/>
            </p:cNvPicPr>
            <p:nvPr/>
          </p:nvPicPr>
          <p:blipFill>
            <a:blip r:embed="rId3"/>
            <a:stretch>
              <a:fillRect/>
            </a:stretch>
          </p:blipFill>
          <p:spPr bwMode="gray">
            <a:xfrm>
              <a:off x="8001000" y="3499"/>
              <a:ext cx="642449" cy="530352"/>
            </a:xfrm>
            <a:prstGeom prst="rect">
              <a:avLst/>
            </a:prstGeom>
          </p:spPr>
        </p:pic>
      </p:grpSp>
    </p:spTree>
    <p:extLst>
      <p:ext uri="{BB962C8B-B14F-4D97-AF65-F5344CB8AC3E}">
        <p14:creationId xmlns:p14="http://schemas.microsoft.com/office/powerpoint/2010/main" val="1094920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5. Award for</a:t>
            </a:r>
            <a:r>
              <a:rPr lang="en-US" sz="2000" b="1" dirty="0"/>
              <a:t> </a:t>
            </a:r>
            <a:r>
              <a:rPr lang="en-IN" dirty="0"/>
              <a:t>Sustainability – Excellence in Safety</a:t>
            </a:r>
            <a:r>
              <a:rPr lang="en-IN"/>
              <a:t> (1/3)</a:t>
            </a:r>
            <a:br>
              <a:rPr lang="en-IN" b="1" dirty="0"/>
            </a:br>
            <a:endParaRPr lang="en-IN" sz="3600" dirty="0"/>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14</a:t>
            </a:fld>
            <a:endParaRPr lang="en-US" dirty="0"/>
          </a:p>
        </p:txBody>
      </p:sp>
      <p:grpSp>
        <p:nvGrpSpPr>
          <p:cNvPr id="8" name="Group 7">
            <a:extLst>
              <a:ext uri="{FF2B5EF4-FFF2-40B4-BE49-F238E27FC236}">
                <a16:creationId xmlns:a16="http://schemas.microsoft.com/office/drawing/2014/main" id="{B520B10E-814D-4BDB-A6FB-8F16EB301EB0}"/>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5523D84C-6D14-4885-BE46-2D6DFD4222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8E300D57-FE07-430A-BF7F-3950CC487586}"/>
                </a:ext>
              </a:extLst>
            </p:cNvPr>
            <p:cNvPicPr>
              <a:picLocks noChangeAspect="1"/>
            </p:cNvPicPr>
            <p:nvPr/>
          </p:nvPicPr>
          <p:blipFill>
            <a:blip r:embed="rId3"/>
            <a:stretch>
              <a:fillRect/>
            </a:stretch>
          </p:blipFill>
          <p:spPr bwMode="gray">
            <a:xfrm>
              <a:off x="8001000" y="3499"/>
              <a:ext cx="642449" cy="530352"/>
            </a:xfrm>
            <a:prstGeom prst="rect">
              <a:avLst/>
            </a:prstGeom>
          </p:spPr>
        </p:pic>
      </p:grpSp>
      <p:graphicFrame>
        <p:nvGraphicFramePr>
          <p:cNvPr id="12" name="Content Placeholder 7">
            <a:extLst>
              <a:ext uri="{FF2B5EF4-FFF2-40B4-BE49-F238E27FC236}">
                <a16:creationId xmlns:a16="http://schemas.microsoft.com/office/drawing/2014/main" id="{6C7611CD-17D2-4D24-B884-2A31A5BF13F0}"/>
              </a:ext>
            </a:extLst>
          </p:cNvPr>
          <p:cNvGraphicFramePr>
            <a:graphicFrameLocks/>
          </p:cNvGraphicFramePr>
          <p:nvPr>
            <p:extLst>
              <p:ext uri="{D42A27DB-BD31-4B8C-83A1-F6EECF244321}">
                <p14:modId xmlns:p14="http://schemas.microsoft.com/office/powerpoint/2010/main" val="536328324"/>
              </p:ext>
            </p:extLst>
          </p:nvPr>
        </p:nvGraphicFramePr>
        <p:xfrm>
          <a:off x="471268" y="1828800"/>
          <a:ext cx="8229600" cy="4348416"/>
        </p:xfrm>
        <a:graphic>
          <a:graphicData uri="http://schemas.openxmlformats.org/drawingml/2006/table">
            <a:tbl>
              <a:tblPr firstRow="1" bandRow="1">
                <a:tableStyleId>{5C22544A-7EE6-4342-B048-85BDC9FD1C3A}</a:tableStyleId>
              </a:tblPr>
              <a:tblGrid>
                <a:gridCol w="1683327">
                  <a:extLst>
                    <a:ext uri="{9D8B030D-6E8A-4147-A177-3AD203B41FA5}">
                      <a16:colId xmlns:a16="http://schemas.microsoft.com/office/drawing/2014/main" val="3831309231"/>
                    </a:ext>
                  </a:extLst>
                </a:gridCol>
                <a:gridCol w="1496291">
                  <a:extLst>
                    <a:ext uri="{9D8B030D-6E8A-4147-A177-3AD203B41FA5}">
                      <a16:colId xmlns:a16="http://schemas.microsoft.com/office/drawing/2014/main" val="20000"/>
                    </a:ext>
                  </a:extLst>
                </a:gridCol>
                <a:gridCol w="5049982">
                  <a:extLst>
                    <a:ext uri="{9D8B030D-6E8A-4147-A177-3AD203B41FA5}">
                      <a16:colId xmlns:a16="http://schemas.microsoft.com/office/drawing/2014/main" val="20001"/>
                    </a:ext>
                  </a:extLst>
                </a:gridCol>
              </a:tblGrid>
              <a:tr h="383532">
                <a:tc gridSpan="3">
                  <a:txBody>
                    <a:bodyPr/>
                    <a:lstStyle/>
                    <a:p>
                      <a:pPr algn="l"/>
                      <a:r>
                        <a:rPr lang="en-IN" sz="1200" b="1">
                          <a:solidFill>
                            <a:schemeClr val="tx1"/>
                          </a:solidFill>
                          <a:latin typeface="+mn-lt"/>
                        </a:rPr>
                        <a:t>Application Form</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N" sz="1000" b="1">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171450" lvl="0" indent="-171450" algn="l" defTabSz="1042823" rtl="0" eaLnBrk="1" latinLnBrk="0" hangingPunct="1">
                        <a:spcAft>
                          <a:spcPts val="300"/>
                        </a:spcAft>
                        <a:buFont typeface="Arial" panose="020B0604020202020204" pitchFamily="34" charset="0"/>
                        <a:buChar char="•"/>
                      </a:pPr>
                      <a:endParaRPr lang="en-GB" sz="1000" b="1" kern="1200" baseline="0">
                        <a:solidFill>
                          <a:schemeClr val="dk1"/>
                        </a:solidFill>
                        <a:latin typeface="+mn-lt"/>
                        <a:ea typeface="+mn-ea"/>
                        <a:cs typeface="+mn-cs"/>
                      </a:endParaRPr>
                    </a:p>
                  </a:txBody>
                  <a:tcPr marL="36000" marR="36000" marT="36000" marB="3600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378644011"/>
                  </a:ext>
                </a:extLst>
              </a:tr>
              <a:tr h="383532">
                <a:tc>
                  <a:txBody>
                    <a:bodyPr/>
                    <a:lstStyle/>
                    <a:p>
                      <a:pPr algn="l"/>
                      <a:r>
                        <a:rPr lang="en-IN" sz="1200" b="1">
                          <a:solidFill>
                            <a:schemeClr val="bg1"/>
                          </a:solidFill>
                          <a:latin typeface="+mn-lt"/>
                        </a:rPr>
                        <a:t>Company Name</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Full Name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3532">
                <a:tc rowSpan="4">
                  <a:txBody>
                    <a:bodyPr/>
                    <a:lstStyle/>
                    <a:p>
                      <a:pPr algn="l"/>
                      <a:r>
                        <a:rPr lang="en-IN" sz="1200" b="1">
                          <a:solidFill>
                            <a:schemeClr val="bg1"/>
                          </a:solidFill>
                          <a:latin typeface="+mn-lt"/>
                        </a:rPr>
                        <a:t>Contact Person</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Name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33726"/>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Mobile No</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1687355"/>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Telephone No</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Email</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0741510"/>
                  </a:ext>
                </a:extLst>
              </a:tr>
              <a:tr h="383532">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Applicable Sub Category </a:t>
                      </a:r>
                    </a:p>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(Please tick the relevant bracket)</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Chemicals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84953">
                <a:tc vMerge="1">
                  <a:txBody>
                    <a:bodyPr/>
                    <a:lstStyle/>
                    <a:p>
                      <a:pPr algn="ctr"/>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Petrochemicals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83532">
                <a:tc rowSpan="3">
                  <a:txBody>
                    <a:bodyPr/>
                    <a:lstStyle/>
                    <a:p>
                      <a:pPr algn="l"/>
                      <a:r>
                        <a:rPr lang="en-IN" sz="1200" b="1">
                          <a:solidFill>
                            <a:schemeClr val="bg1"/>
                          </a:solidFill>
                          <a:latin typeface="+mn-lt"/>
                        </a:rPr>
                        <a:t>Revenue Bracket</a:t>
                      </a:r>
                    </a:p>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(Please tick the relevant bracket)</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&lt;100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6413506"/>
                  </a:ext>
                </a:extLst>
              </a:tr>
              <a:tr h="426937">
                <a:tc vMerge="1">
                  <a:txBody>
                    <a:bodyPr/>
                    <a:lstStyle/>
                    <a:p>
                      <a:pPr algn="l"/>
                      <a:endParaRPr lang="en-IN" sz="12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100-1,000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6643864"/>
                  </a:ext>
                </a:extLst>
              </a:tr>
              <a:tr h="383532">
                <a:tc vMerge="1">
                  <a:txBody>
                    <a:bodyPr/>
                    <a:lstStyle/>
                    <a:p>
                      <a:pPr algn="l"/>
                      <a:endParaRPr lang="en-IN" sz="12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&gt;1,000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1926050"/>
                  </a:ext>
                </a:extLst>
              </a:tr>
            </a:tbl>
          </a:graphicData>
        </a:graphic>
      </p:graphicFrame>
    </p:spTree>
    <p:extLst>
      <p:ext uri="{BB962C8B-B14F-4D97-AF65-F5344CB8AC3E}">
        <p14:creationId xmlns:p14="http://schemas.microsoft.com/office/powerpoint/2010/main" val="3165836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5. Award for</a:t>
            </a:r>
            <a:r>
              <a:rPr lang="en-US" sz="2000" b="1" dirty="0"/>
              <a:t> </a:t>
            </a:r>
            <a:r>
              <a:rPr lang="en-IN" dirty="0"/>
              <a:t>Sustainability – Excellence in Safety</a:t>
            </a:r>
            <a:r>
              <a:rPr lang="en-IN"/>
              <a:t> (2/3)</a:t>
            </a:r>
            <a:endParaRPr lang="en-US" dirty="0"/>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15</a:t>
            </a:fld>
            <a:endParaRPr lang="en-US" dirty="0"/>
          </a:p>
        </p:txBody>
      </p:sp>
      <p:graphicFrame>
        <p:nvGraphicFramePr>
          <p:cNvPr id="7" name="Content Placeholder 7">
            <a:extLst>
              <a:ext uri="{FF2B5EF4-FFF2-40B4-BE49-F238E27FC236}">
                <a16:creationId xmlns:a16="http://schemas.microsoft.com/office/drawing/2014/main" id="{65D71542-7733-4035-802B-D6B9954E0D17}"/>
              </a:ext>
            </a:extLst>
          </p:cNvPr>
          <p:cNvGraphicFramePr>
            <a:graphicFrameLocks/>
          </p:cNvGraphicFramePr>
          <p:nvPr>
            <p:extLst>
              <p:ext uri="{D42A27DB-BD31-4B8C-83A1-F6EECF244321}">
                <p14:modId xmlns:p14="http://schemas.microsoft.com/office/powerpoint/2010/main" val="2871554669"/>
              </p:ext>
            </p:extLst>
          </p:nvPr>
        </p:nvGraphicFramePr>
        <p:xfrm>
          <a:off x="457200" y="1828800"/>
          <a:ext cx="8229601" cy="222748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3831309231"/>
                    </a:ext>
                  </a:extLst>
                </a:gridCol>
                <a:gridCol w="4876801">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35290">
                <a:tc>
                  <a:txBody>
                    <a:bodyPr/>
                    <a:lstStyle/>
                    <a:p>
                      <a:pPr algn="l"/>
                      <a:r>
                        <a:rPr lang="en-IN" sz="1200" b="1" dirty="0">
                          <a:solidFill>
                            <a:schemeClr val="tx1"/>
                          </a:solidFill>
                          <a:latin typeface="+mn-lt"/>
                        </a:rPr>
                        <a:t>Evaluation Parameters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1" dirty="0">
                          <a:solidFill>
                            <a:schemeClr val="tx1"/>
                          </a:solidFill>
                          <a:latin typeface="+mn-lt"/>
                        </a:rPr>
                        <a:t>Key Questions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1042823" rtl="0" eaLnBrk="1" latinLnBrk="0" hangingPunct="1">
                        <a:spcAft>
                          <a:spcPts val="300"/>
                        </a:spcAft>
                        <a:buFont typeface="Arial" panose="020B0604020202020204" pitchFamily="34" charset="0"/>
                        <a:buNone/>
                      </a:pPr>
                      <a:r>
                        <a:rPr lang="en-GB" sz="1200" b="1" kern="1200" baseline="0" dirty="0">
                          <a:solidFill>
                            <a:schemeClr val="dk1"/>
                          </a:solidFill>
                          <a:latin typeface="+mn-lt"/>
                          <a:ea typeface="+mn-ea"/>
                          <a:cs typeface="+mn-cs"/>
                        </a:rPr>
                        <a:t>Word Limit</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644011"/>
                  </a:ext>
                </a:extLst>
              </a:tr>
              <a:tr h="352936">
                <a:tc rowSpan="3">
                  <a:txBody>
                    <a:bodyPr/>
                    <a:lstStyle/>
                    <a:p>
                      <a:pPr algn="l"/>
                      <a:r>
                        <a:rPr lang="en-IN" sz="1000" b="1" dirty="0">
                          <a:solidFill>
                            <a:schemeClr val="bg1"/>
                          </a:solidFill>
                          <a:latin typeface="+mn-lt"/>
                        </a:rPr>
                        <a:t>Safety  Practice </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r>
                        <a:rPr lang="en-US" sz="1050" b="1" i="0" dirty="0">
                          <a:solidFill>
                            <a:schemeClr val="tx1"/>
                          </a:solidFill>
                          <a:latin typeface="Arial" panose="020B0604020202020204" pitchFamily="34" charset="0"/>
                          <a:cs typeface="Arial" panose="020B0604020202020204" pitchFamily="34" charset="0"/>
                        </a:rPr>
                        <a:t>Describe in brief the safety processes and initiatives adopted by your company</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3">
                  <a:txBody>
                    <a:bodyPr/>
                    <a:lstStyle/>
                    <a:p>
                      <a:pPr marL="0" lvl="0" indent="0" algn="l" defTabSz="1042823" rtl="0" eaLnBrk="1" latinLnBrk="0" hangingPunct="1">
                        <a:spcAft>
                          <a:spcPts val="300"/>
                        </a:spcAft>
                        <a:buFont typeface="Arial" panose="020B0604020202020204" pitchFamily="34" charset="0"/>
                        <a:buNone/>
                      </a:pPr>
                      <a:r>
                        <a:rPr lang="en-GB" sz="1000" b="1" kern="1200" baseline="0" dirty="0">
                          <a:solidFill>
                            <a:schemeClr val="tx1"/>
                          </a:solidFill>
                          <a:latin typeface="+mn-lt"/>
                          <a:ea typeface="+mn-ea"/>
                          <a:cs typeface="+mn-cs"/>
                        </a:rPr>
                        <a:t>Max. up to 250 words</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39864">
                <a:tc vMerge="1">
                  <a:txBody>
                    <a:bodyPr/>
                    <a:lstStyle/>
                    <a:p>
                      <a:pPr algn="l"/>
                      <a:endParaRPr lang="en-IN" sz="12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How are the safety processes and initiatives adopted by you different/ more stringent than other companies in your industry? </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8668686"/>
                  </a:ext>
                </a:extLst>
              </a:tr>
              <a:tr h="209147">
                <a:tc vMerge="1">
                  <a:txBody>
                    <a:bodyPr/>
                    <a:lstStyle/>
                    <a:p>
                      <a:pPr algn="l"/>
                      <a:endParaRPr lang="en-IN" sz="12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Do you have any standard certifications related to safety? If so, which ones.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2491978"/>
                  </a:ext>
                </a:extLst>
              </a:tr>
              <a:tr h="339864">
                <a:tc>
                  <a:txBody>
                    <a:bodyPr/>
                    <a:lstStyle/>
                    <a:p>
                      <a:pPr algn="l"/>
                      <a:r>
                        <a:rPr lang="en-IN" sz="1000" b="1" dirty="0">
                          <a:solidFill>
                            <a:schemeClr val="bg1"/>
                          </a:solidFill>
                          <a:latin typeface="+mn-lt"/>
                        </a:rPr>
                        <a:t>Other Aspects of Safety Practice</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Would you like to highlight any other aspects of your safety processes/ systems/ parameters?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000" b="1" kern="1200" baseline="0" dirty="0">
                          <a:solidFill>
                            <a:schemeClr val="tx1"/>
                          </a:solidFill>
                          <a:latin typeface="+mn-lt"/>
                          <a:ea typeface="+mn-ea"/>
                          <a:cs typeface="+mn-cs"/>
                        </a:rPr>
                        <a:t>Max. up to 250 words</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8336218"/>
                  </a:ext>
                </a:extLst>
              </a:tr>
              <a:tr h="505360">
                <a:tc>
                  <a:txBody>
                    <a:bodyPr/>
                    <a:lstStyle/>
                    <a:p>
                      <a:pPr algn="l"/>
                      <a:r>
                        <a:rPr lang="en-IN" sz="1000" b="1" dirty="0">
                          <a:solidFill>
                            <a:schemeClr val="bg1"/>
                          </a:solidFill>
                          <a:latin typeface="+mn-lt"/>
                        </a:rPr>
                        <a:t>Safety Statistics </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r>
                        <a:rPr lang="en-IN" sz="1000" b="1" i="0" dirty="0">
                          <a:solidFill>
                            <a:schemeClr val="tx1"/>
                          </a:solidFill>
                          <a:latin typeface="Arial" panose="020B0604020202020204" pitchFamily="34" charset="0"/>
                          <a:cs typeface="Arial" panose="020B0604020202020204" pitchFamily="34" charset="0"/>
                        </a:rPr>
                        <a:t>Questionnaire on next page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GB" sz="10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33726"/>
                  </a:ext>
                </a:extLst>
              </a:tr>
            </a:tbl>
          </a:graphicData>
        </a:graphic>
      </p:graphicFrame>
      <p:grpSp>
        <p:nvGrpSpPr>
          <p:cNvPr id="8" name="Group 7">
            <a:extLst>
              <a:ext uri="{FF2B5EF4-FFF2-40B4-BE49-F238E27FC236}">
                <a16:creationId xmlns:a16="http://schemas.microsoft.com/office/drawing/2014/main" id="{BCADD07A-06B1-4D9A-9322-66FB8C28FB69}"/>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C7C6DB07-6F97-435E-9A27-86FF13689D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A55A0800-7A3B-4B53-92DB-07715EE6F657}"/>
                </a:ext>
              </a:extLst>
            </p:cNvPr>
            <p:cNvPicPr>
              <a:picLocks noChangeAspect="1"/>
            </p:cNvPicPr>
            <p:nvPr/>
          </p:nvPicPr>
          <p:blipFill>
            <a:blip r:embed="rId3"/>
            <a:stretch>
              <a:fillRect/>
            </a:stretch>
          </p:blipFill>
          <p:spPr bwMode="gray">
            <a:xfrm>
              <a:off x="8001000" y="3499"/>
              <a:ext cx="642449" cy="530352"/>
            </a:xfrm>
            <a:prstGeom prst="rect">
              <a:avLst/>
            </a:prstGeom>
          </p:spPr>
        </p:pic>
      </p:grpSp>
    </p:spTree>
    <p:extLst>
      <p:ext uri="{BB962C8B-B14F-4D97-AF65-F5344CB8AC3E}">
        <p14:creationId xmlns:p14="http://schemas.microsoft.com/office/powerpoint/2010/main" val="2420499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5. Award for</a:t>
            </a:r>
            <a:r>
              <a:rPr lang="en-US" sz="2000" b="1" dirty="0"/>
              <a:t> </a:t>
            </a:r>
            <a:r>
              <a:rPr lang="en-IN" dirty="0"/>
              <a:t>Sustainability – Excellence in Safety</a:t>
            </a:r>
            <a:r>
              <a:rPr lang="en-IN"/>
              <a:t> (3/3)</a:t>
            </a:r>
            <a:endParaRPr lang="en-US" dirty="0"/>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16</a:t>
            </a:fld>
            <a:endParaRPr lang="en-US" dirty="0"/>
          </a:p>
        </p:txBody>
      </p:sp>
      <p:grpSp>
        <p:nvGrpSpPr>
          <p:cNvPr id="8" name="Group 7">
            <a:extLst>
              <a:ext uri="{FF2B5EF4-FFF2-40B4-BE49-F238E27FC236}">
                <a16:creationId xmlns:a16="http://schemas.microsoft.com/office/drawing/2014/main" id="{BCADD07A-06B1-4D9A-9322-66FB8C28FB69}"/>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C7C6DB07-6F97-435E-9A27-86FF13689D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A55A0800-7A3B-4B53-92DB-07715EE6F657}"/>
                </a:ext>
              </a:extLst>
            </p:cNvPr>
            <p:cNvPicPr>
              <a:picLocks noChangeAspect="1"/>
            </p:cNvPicPr>
            <p:nvPr/>
          </p:nvPicPr>
          <p:blipFill>
            <a:blip r:embed="rId3"/>
            <a:stretch>
              <a:fillRect/>
            </a:stretch>
          </p:blipFill>
          <p:spPr bwMode="gray">
            <a:xfrm>
              <a:off x="8001000" y="3499"/>
              <a:ext cx="642449" cy="530352"/>
            </a:xfrm>
            <a:prstGeom prst="rect">
              <a:avLst/>
            </a:prstGeom>
          </p:spPr>
        </p:pic>
      </p:grpSp>
      <p:graphicFrame>
        <p:nvGraphicFramePr>
          <p:cNvPr id="3" name="Table 2">
            <a:extLst>
              <a:ext uri="{FF2B5EF4-FFF2-40B4-BE49-F238E27FC236}">
                <a16:creationId xmlns:a16="http://schemas.microsoft.com/office/drawing/2014/main" id="{7DBA225E-BC43-42FA-9C03-AF235F1BF21F}"/>
              </a:ext>
            </a:extLst>
          </p:cNvPr>
          <p:cNvGraphicFramePr>
            <a:graphicFrameLocks noGrp="1"/>
          </p:cNvGraphicFramePr>
          <p:nvPr>
            <p:extLst>
              <p:ext uri="{D42A27DB-BD31-4B8C-83A1-F6EECF244321}">
                <p14:modId xmlns:p14="http://schemas.microsoft.com/office/powerpoint/2010/main" val="1974995457"/>
              </p:ext>
            </p:extLst>
          </p:nvPr>
        </p:nvGraphicFramePr>
        <p:xfrm>
          <a:off x="457200" y="1757171"/>
          <a:ext cx="8229597" cy="4408278"/>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513414224"/>
                    </a:ext>
                  </a:extLst>
                </a:gridCol>
                <a:gridCol w="689009">
                  <a:extLst>
                    <a:ext uri="{9D8B030D-6E8A-4147-A177-3AD203B41FA5}">
                      <a16:colId xmlns:a16="http://schemas.microsoft.com/office/drawing/2014/main" val="3612085020"/>
                    </a:ext>
                  </a:extLst>
                </a:gridCol>
                <a:gridCol w="689009">
                  <a:extLst>
                    <a:ext uri="{9D8B030D-6E8A-4147-A177-3AD203B41FA5}">
                      <a16:colId xmlns:a16="http://schemas.microsoft.com/office/drawing/2014/main" val="1725196581"/>
                    </a:ext>
                  </a:extLst>
                </a:gridCol>
                <a:gridCol w="689009">
                  <a:extLst>
                    <a:ext uri="{9D8B030D-6E8A-4147-A177-3AD203B41FA5}">
                      <a16:colId xmlns:a16="http://schemas.microsoft.com/office/drawing/2014/main" val="1198742984"/>
                    </a:ext>
                  </a:extLst>
                </a:gridCol>
                <a:gridCol w="4486170">
                  <a:extLst>
                    <a:ext uri="{9D8B030D-6E8A-4147-A177-3AD203B41FA5}">
                      <a16:colId xmlns:a16="http://schemas.microsoft.com/office/drawing/2014/main" val="2519799200"/>
                    </a:ext>
                  </a:extLst>
                </a:gridCol>
              </a:tblGrid>
              <a:tr h="339853">
                <a:tc>
                  <a:txBody>
                    <a:bodyPr/>
                    <a:lstStyle/>
                    <a:p>
                      <a:pPr algn="l"/>
                      <a:r>
                        <a:rPr lang="en-IN" sz="1200" b="1" dirty="0">
                          <a:solidFill>
                            <a:schemeClr val="tx1"/>
                          </a:solidFill>
                          <a:latin typeface="+mn-lt"/>
                        </a:rPr>
                        <a:t>Parameter</a:t>
                      </a:r>
                    </a:p>
                  </a:txBody>
                  <a:tcPr marL="100584" marR="100584"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r>
                        <a:rPr lang="en-IN" sz="1200" b="1" dirty="0">
                          <a:solidFill>
                            <a:schemeClr val="tx1"/>
                          </a:solidFill>
                          <a:latin typeface="+mn-lt"/>
                        </a:rPr>
                        <a:t>Your company’s values</a:t>
                      </a:r>
                    </a:p>
                  </a:txBody>
                  <a:tcPr marL="100584" marR="100584" marT="50292" marB="50292"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N" sz="1200" b="1" dirty="0">
                        <a:solidFill>
                          <a:schemeClr val="tx1"/>
                        </a:solidFill>
                        <a:latin typeface="+mn-lt"/>
                      </a:endParaRP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N" sz="1200" b="1" dirty="0">
                        <a:solidFill>
                          <a:schemeClr val="tx1"/>
                        </a:solidFill>
                        <a:latin typeface="+mn-lt"/>
                      </a:endParaRP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1042823" rtl="0" eaLnBrk="1" latinLnBrk="0" hangingPunct="1">
                        <a:spcAft>
                          <a:spcPts val="300"/>
                        </a:spcAft>
                        <a:buFont typeface="Arial" panose="020B0604020202020204" pitchFamily="34" charset="0"/>
                        <a:buNone/>
                      </a:pPr>
                      <a:r>
                        <a:rPr lang="en-GB" sz="1200" b="1" kern="1200" baseline="0" dirty="0">
                          <a:solidFill>
                            <a:schemeClr val="tx1"/>
                          </a:solidFill>
                          <a:latin typeface="+mn-lt"/>
                          <a:ea typeface="+mn-ea"/>
                          <a:cs typeface="+mn-cs"/>
                        </a:rPr>
                        <a:t>Evaluation of Parameter</a:t>
                      </a:r>
                    </a:p>
                  </a:txBody>
                  <a:tcPr marL="100584" marR="100584"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0311165"/>
                  </a:ext>
                </a:extLst>
              </a:tr>
              <a:tr h="275845">
                <a:tc>
                  <a:txBody>
                    <a:bodyPr/>
                    <a:lstStyle/>
                    <a:p>
                      <a:pPr algn="l"/>
                      <a:endParaRPr lang="en-IN" sz="1200" b="1" dirty="0">
                        <a:solidFill>
                          <a:schemeClr val="tx1"/>
                        </a:solidFill>
                        <a:latin typeface="+mn-lt"/>
                      </a:endParaRPr>
                    </a:p>
                  </a:txBody>
                  <a:tcPr marL="100584" marR="100584"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1" dirty="0">
                          <a:solidFill>
                            <a:schemeClr val="tx1"/>
                          </a:solidFill>
                          <a:latin typeface="+mn-lt"/>
                        </a:rPr>
                        <a:t>FY21</a:t>
                      </a:r>
                    </a:p>
                  </a:txBody>
                  <a:tcPr marL="100584" marR="100584"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1" dirty="0">
                          <a:solidFill>
                            <a:schemeClr val="tx1"/>
                          </a:solidFill>
                          <a:latin typeface="+mn-lt"/>
                        </a:rPr>
                        <a:t>FY20</a:t>
                      </a:r>
                    </a:p>
                  </a:txBody>
                  <a:tcPr marL="100584" marR="100584"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1" dirty="0">
                          <a:solidFill>
                            <a:schemeClr val="tx1"/>
                          </a:solidFill>
                          <a:latin typeface="+mn-lt"/>
                        </a:rPr>
                        <a:t>FY19</a:t>
                      </a:r>
                    </a:p>
                  </a:txBody>
                  <a:tcPr marL="100584" marR="100584"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dirty="0">
                        <a:solidFill>
                          <a:schemeClr val="dk1"/>
                        </a:solidFill>
                        <a:latin typeface="+mn-lt"/>
                        <a:ea typeface="+mn-ea"/>
                        <a:cs typeface="+mn-cs"/>
                      </a:endParaRPr>
                    </a:p>
                  </a:txBody>
                  <a:tcPr marL="100584" marR="100584"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2189064"/>
                  </a:ext>
                </a:extLst>
              </a:tr>
              <a:tr h="936640">
                <a:tc>
                  <a:txBody>
                    <a:bodyPr/>
                    <a:lstStyle/>
                    <a:p>
                      <a:pPr>
                        <a:spcAft>
                          <a:spcPts val="0"/>
                        </a:spcAft>
                      </a:pPr>
                      <a:r>
                        <a:rPr lang="en-US" sz="1000" b="1" dirty="0">
                          <a:solidFill>
                            <a:schemeClr val="bg1"/>
                          </a:solidFill>
                          <a:effectLst/>
                          <a:latin typeface="+mn-lt"/>
                          <a:ea typeface="Calibri" panose="020F0502020204030204" pitchFamily="34" charset="0"/>
                        </a:rPr>
                        <a:t>Man days lost per million man hours due to injury / accident</a:t>
                      </a:r>
                      <a:endParaRPr lang="en-IN" sz="1000" b="1" dirty="0">
                        <a:solidFill>
                          <a:schemeClr val="bg1"/>
                        </a:solidFill>
                        <a:effectLst/>
                        <a:latin typeface="+mn-lt"/>
                        <a:ea typeface="Calibri" panose="020F0502020204030204" pitchFamily="34" charset="0"/>
                      </a:endParaRPr>
                    </a:p>
                  </a:txBody>
                  <a:tcPr marL="100584" marR="100584" marT="50292" marB="50292"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endParaRPr lang="en-US" sz="1100" b="1" i="0" dirty="0">
                        <a:solidFill>
                          <a:schemeClr val="tx1"/>
                        </a:solidFill>
                        <a:latin typeface="Arial" panose="020B0604020202020204" pitchFamily="34" charset="0"/>
                        <a:cs typeface="Arial" panose="020B0604020202020204" pitchFamily="34" charset="0"/>
                      </a:endParaRPr>
                    </a:p>
                  </a:txBody>
                  <a:tcPr marL="100584" marR="100584"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endParaRPr lang="en-US" sz="1100" b="1" i="0" dirty="0">
                        <a:solidFill>
                          <a:schemeClr val="tx1"/>
                        </a:solidFill>
                        <a:latin typeface="Arial" panose="020B0604020202020204" pitchFamily="34" charset="0"/>
                        <a:cs typeface="Arial" panose="020B0604020202020204" pitchFamily="34" charset="0"/>
                      </a:endParaRPr>
                    </a:p>
                  </a:txBody>
                  <a:tcPr marL="100584" marR="100584"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endParaRPr lang="en-US" sz="1100" b="1" i="0" dirty="0">
                        <a:solidFill>
                          <a:schemeClr val="tx1"/>
                        </a:solidFill>
                        <a:latin typeface="Arial" panose="020B0604020202020204" pitchFamily="34" charset="0"/>
                        <a:cs typeface="Arial" panose="020B0604020202020204" pitchFamily="34" charset="0"/>
                      </a:endParaRPr>
                    </a:p>
                  </a:txBody>
                  <a:tcPr marL="100584" marR="100584"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l" defTabSz="1042823" rtl="0" eaLnBrk="1" latinLnBrk="0" hangingPunct="1">
                        <a:spcAft>
                          <a:spcPts val="300"/>
                        </a:spcAft>
                        <a:buFont typeface="Arial" panose="020B0604020202020204" pitchFamily="34" charset="0"/>
                        <a:buNone/>
                      </a:pPr>
                      <a:r>
                        <a:rPr lang="en-US" sz="1000" b="1" kern="1200" baseline="0" dirty="0" err="1">
                          <a:solidFill>
                            <a:schemeClr val="tx1"/>
                          </a:solidFill>
                          <a:latin typeface="+mn-lt"/>
                          <a:ea typeface="+mn-ea"/>
                          <a:cs typeface="+mn-cs"/>
                        </a:rPr>
                        <a:t>Eg.</a:t>
                      </a:r>
                      <a:r>
                        <a:rPr lang="en-US" sz="1000" b="1" kern="1200" baseline="0" dirty="0">
                          <a:solidFill>
                            <a:schemeClr val="tx1"/>
                          </a:solidFill>
                          <a:latin typeface="+mn-lt"/>
                          <a:ea typeface="+mn-ea"/>
                          <a:cs typeface="+mn-cs"/>
                        </a:rPr>
                        <a:t> There were 3 reported accidents. </a:t>
                      </a:r>
                    </a:p>
                    <a:p>
                      <a:pPr marL="0" lvl="0" indent="0" algn="l" defTabSz="1042823" rtl="0" eaLnBrk="1" latinLnBrk="0" hangingPunct="1">
                        <a:spcAft>
                          <a:spcPts val="300"/>
                        </a:spcAft>
                        <a:buFont typeface="Arial" panose="020B0604020202020204" pitchFamily="34" charset="0"/>
                        <a:buNone/>
                      </a:pPr>
                      <a:r>
                        <a:rPr lang="en-US" sz="1000" b="1" kern="1200" baseline="0" dirty="0">
                          <a:solidFill>
                            <a:schemeClr val="tx1"/>
                          </a:solidFill>
                          <a:latin typeface="+mn-lt"/>
                          <a:ea typeface="+mn-ea"/>
                          <a:cs typeface="+mn-cs"/>
                        </a:rPr>
                        <a:t>1.     2 people had to spend half a day in dispensary     0.5x2=1</a:t>
                      </a:r>
                    </a:p>
                    <a:p>
                      <a:pPr marL="0" lvl="0" indent="0" algn="l" defTabSz="1042823" rtl="0" eaLnBrk="1" latinLnBrk="0" hangingPunct="1">
                        <a:spcAft>
                          <a:spcPts val="300"/>
                        </a:spcAft>
                        <a:buFont typeface="Arial" panose="020B0604020202020204" pitchFamily="34" charset="0"/>
                        <a:buNone/>
                      </a:pPr>
                      <a:r>
                        <a:rPr lang="en-US" sz="1000" b="1" kern="1200" baseline="0" dirty="0">
                          <a:solidFill>
                            <a:schemeClr val="tx1"/>
                          </a:solidFill>
                          <a:latin typeface="+mn-lt"/>
                          <a:ea typeface="+mn-ea"/>
                          <a:cs typeface="+mn-cs"/>
                        </a:rPr>
                        <a:t>2.     There was no injury, only equipment damage                 =0</a:t>
                      </a:r>
                    </a:p>
                    <a:p>
                      <a:pPr marL="0" lvl="0" indent="0" algn="l" defTabSz="1042823" rtl="0" eaLnBrk="1" latinLnBrk="0" hangingPunct="1">
                        <a:spcAft>
                          <a:spcPts val="300"/>
                        </a:spcAft>
                        <a:buFont typeface="Arial" panose="020B0604020202020204" pitchFamily="34" charset="0"/>
                        <a:buNone/>
                      </a:pPr>
                      <a:r>
                        <a:rPr lang="en-US" sz="1000" b="1" kern="1200" baseline="0" dirty="0">
                          <a:solidFill>
                            <a:schemeClr val="tx1"/>
                          </a:solidFill>
                          <a:latin typeface="+mn-lt"/>
                          <a:ea typeface="+mn-ea"/>
                          <a:cs typeface="+mn-cs"/>
                        </a:rPr>
                        <a:t>3.     </a:t>
                      </a:r>
                      <a:r>
                        <a:rPr lang="en-US" sz="1000" b="1" u="sng" kern="1200" baseline="0" dirty="0">
                          <a:solidFill>
                            <a:schemeClr val="tx1"/>
                          </a:solidFill>
                          <a:latin typeface="+mn-lt"/>
                          <a:ea typeface="+mn-ea"/>
                          <a:cs typeface="+mn-cs"/>
                        </a:rPr>
                        <a:t>1 person was lost 5 days due to injury                      5x1 =5</a:t>
                      </a:r>
                    </a:p>
                    <a:p>
                      <a:pPr marL="0" lvl="0" indent="0" algn="l" defTabSz="1042823" rtl="0" eaLnBrk="1" latinLnBrk="0" hangingPunct="1">
                        <a:spcAft>
                          <a:spcPts val="300"/>
                        </a:spcAft>
                        <a:buFont typeface="Arial" panose="020B0604020202020204" pitchFamily="34" charset="0"/>
                        <a:buNone/>
                      </a:pPr>
                      <a:r>
                        <a:rPr lang="en-US" sz="1000" b="1" kern="1200" baseline="0" dirty="0">
                          <a:solidFill>
                            <a:schemeClr val="tx1"/>
                          </a:solidFill>
                          <a:latin typeface="+mn-lt"/>
                          <a:ea typeface="+mn-ea"/>
                          <a:cs typeface="+mn-cs"/>
                        </a:rPr>
                        <a:t>            Total                                                                                 =6</a:t>
                      </a:r>
                    </a:p>
                    <a:p>
                      <a:pPr marL="0" lvl="0" indent="0" algn="l" defTabSz="1042823" rtl="0" eaLnBrk="1" latinLnBrk="0" hangingPunct="1">
                        <a:spcAft>
                          <a:spcPts val="300"/>
                        </a:spcAft>
                        <a:buFont typeface="Arial" panose="020B0604020202020204" pitchFamily="34" charset="0"/>
                        <a:buNone/>
                      </a:pPr>
                      <a:r>
                        <a:rPr lang="en-US" sz="1000" b="1" kern="1200" baseline="0" dirty="0">
                          <a:solidFill>
                            <a:schemeClr val="tx1"/>
                          </a:solidFill>
                          <a:latin typeface="+mn-lt"/>
                          <a:ea typeface="+mn-ea"/>
                          <a:cs typeface="+mn-cs"/>
                        </a:rPr>
                        <a:t>Man days lost per million man hours is equal to Total divided by total number of man hours worked during the respective financial years</a:t>
                      </a:r>
                    </a:p>
                  </a:txBody>
                  <a:tcPr marL="39600" marR="39600" marT="39600" marB="396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0811373"/>
                  </a:ext>
                </a:extLst>
              </a:tr>
              <a:tr h="548640">
                <a:tc>
                  <a:txBody>
                    <a:bodyPr/>
                    <a:lstStyle/>
                    <a:p>
                      <a:pPr algn="l"/>
                      <a:r>
                        <a:rPr lang="en-US" sz="1000" b="1" dirty="0">
                          <a:solidFill>
                            <a:schemeClr val="bg1"/>
                          </a:solidFill>
                          <a:latin typeface="+mn-lt"/>
                        </a:rPr>
                        <a:t>Total Recordable Lost Time and Accidents</a:t>
                      </a:r>
                      <a:endParaRPr lang="en-IN" sz="1000" b="1" dirty="0">
                        <a:solidFill>
                          <a:schemeClr val="bg1"/>
                        </a:solidFill>
                        <a:latin typeface="+mn-lt"/>
                      </a:endParaRPr>
                    </a:p>
                  </a:txBody>
                  <a:tcPr marL="100584" marR="100584"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000" b="1" dirty="0">
                        <a:solidFill>
                          <a:schemeClr val="tx1"/>
                        </a:solidFill>
                        <a:latin typeface="+mn-lt"/>
                      </a:endParaRPr>
                    </a:p>
                  </a:txBody>
                  <a:tcPr marL="100584" marR="100584"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b="1" dirty="0">
                        <a:solidFill>
                          <a:schemeClr val="tx1"/>
                        </a:solidFill>
                        <a:latin typeface="+mn-lt"/>
                      </a:endParaRPr>
                    </a:p>
                  </a:txBody>
                  <a:tcPr marL="100584" marR="100584"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b="1" dirty="0">
                        <a:solidFill>
                          <a:schemeClr val="tx1"/>
                        </a:solidFill>
                        <a:latin typeface="+mn-lt"/>
                      </a:endParaRPr>
                    </a:p>
                  </a:txBody>
                  <a:tcPr marL="100584" marR="100584"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0"/>
                        </a:spcAft>
                      </a:pPr>
                      <a:r>
                        <a:rPr lang="en-US" sz="1000" b="1" dirty="0">
                          <a:effectLst/>
                          <a:latin typeface="+mn-lt"/>
                          <a:ea typeface="Calibri" panose="020F0502020204030204" pitchFamily="34" charset="0"/>
                        </a:rPr>
                        <a:t>Total number of lost time injuries/ accidents in a given year is divided by the total number of hours worked in that year</a:t>
                      </a:r>
                      <a:endParaRPr lang="en-IN" sz="1000" b="1" dirty="0">
                        <a:effectLst/>
                        <a:latin typeface="+mn-lt"/>
                        <a:ea typeface="Calibri" panose="020F0502020204030204" pitchFamily="34" charset="0"/>
                      </a:endParaRP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9772274"/>
                  </a:ext>
                </a:extLst>
              </a:tr>
              <a:tr h="548640">
                <a:tc>
                  <a:txBody>
                    <a:bodyPr/>
                    <a:lstStyle/>
                    <a:p>
                      <a:pPr algn="l"/>
                      <a:r>
                        <a:rPr lang="en-US" sz="1000" b="1" dirty="0">
                          <a:solidFill>
                            <a:schemeClr val="bg1"/>
                          </a:solidFill>
                          <a:latin typeface="+mn-lt"/>
                        </a:rPr>
                        <a:t>Number of near miss accidents reported per accident OR per employee</a:t>
                      </a:r>
                      <a:endParaRPr lang="en-IN" sz="1000" b="1" dirty="0">
                        <a:solidFill>
                          <a:schemeClr val="bg1"/>
                        </a:solidFill>
                        <a:latin typeface="+mn-lt"/>
                      </a:endParaRPr>
                    </a:p>
                  </a:txBody>
                  <a:tcPr marL="100584" marR="100584"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1000" b="1" dirty="0">
                        <a:solidFill>
                          <a:schemeClr val="tx1"/>
                        </a:solidFill>
                        <a:latin typeface="+mn-lt"/>
                      </a:endParaRPr>
                    </a:p>
                  </a:txBody>
                  <a:tcPr marL="100584" marR="100584"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b="1" dirty="0">
                        <a:solidFill>
                          <a:schemeClr val="tx1"/>
                        </a:solidFill>
                        <a:latin typeface="+mn-lt"/>
                      </a:endParaRPr>
                    </a:p>
                  </a:txBody>
                  <a:tcPr marL="100584" marR="100584"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b="1" dirty="0">
                        <a:solidFill>
                          <a:schemeClr val="tx1"/>
                        </a:solidFill>
                        <a:latin typeface="+mn-lt"/>
                      </a:endParaRPr>
                    </a:p>
                  </a:txBody>
                  <a:tcPr marL="100584" marR="100584"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0"/>
                        </a:spcAft>
                      </a:pPr>
                      <a:r>
                        <a:rPr lang="en-IN" sz="1000" b="1" dirty="0">
                          <a:effectLst/>
                          <a:latin typeface="+mn-lt"/>
                          <a:ea typeface="Calibri" panose="020F0502020204030204" pitchFamily="34" charset="0"/>
                        </a:rPr>
                        <a:t>Number of near miss accidents recorded</a:t>
                      </a:r>
                    </a:p>
                    <a:p>
                      <a:pPr>
                        <a:spcAft>
                          <a:spcPts val="0"/>
                        </a:spcAft>
                      </a:pPr>
                      <a:endParaRPr lang="en-IN" sz="1000" b="1" dirty="0">
                        <a:effectLst/>
                        <a:latin typeface="+mn-lt"/>
                        <a:ea typeface="Calibri" panose="020F0502020204030204" pitchFamily="34" charset="0"/>
                      </a:endParaRPr>
                    </a:p>
                    <a:p>
                      <a:pPr>
                        <a:spcAft>
                          <a:spcPts val="0"/>
                        </a:spcAft>
                      </a:pPr>
                      <a:r>
                        <a:rPr lang="en-IN" sz="1000" b="1" dirty="0">
                          <a:effectLst/>
                          <a:latin typeface="+mn-lt"/>
                          <a:ea typeface="Calibri" panose="020F0502020204030204" pitchFamily="34" charset="0"/>
                        </a:rPr>
                        <a:t>No injury or equipment damage done, but there was a potential situation where accident could take place</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3222962"/>
                  </a:ext>
                </a:extLst>
              </a:tr>
              <a:tr h="505360">
                <a:tc>
                  <a:txBody>
                    <a:bodyPr/>
                    <a:lstStyle/>
                    <a:p>
                      <a:pPr algn="l"/>
                      <a:r>
                        <a:rPr lang="en-US" sz="1000" b="1" dirty="0">
                          <a:solidFill>
                            <a:schemeClr val="bg1"/>
                          </a:solidFill>
                          <a:latin typeface="+mn-lt"/>
                        </a:rPr>
                        <a:t>Safety training man days</a:t>
                      </a:r>
                    </a:p>
                  </a:txBody>
                  <a:tcPr marL="100584" marR="100584"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endParaRPr lang="en-IN" sz="1000" b="1" i="0" dirty="0">
                        <a:solidFill>
                          <a:schemeClr val="tx1"/>
                        </a:solidFill>
                        <a:latin typeface="Arial" panose="020B0604020202020204" pitchFamily="34" charset="0"/>
                        <a:cs typeface="Arial" panose="020B0604020202020204" pitchFamily="34" charset="0"/>
                      </a:endParaRPr>
                    </a:p>
                  </a:txBody>
                  <a:tcPr marL="100584" marR="100584"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endParaRPr lang="en-IN" sz="1000" b="1" i="0" dirty="0">
                        <a:solidFill>
                          <a:schemeClr val="tx1"/>
                        </a:solidFill>
                        <a:latin typeface="Arial" panose="020B0604020202020204" pitchFamily="34" charset="0"/>
                        <a:cs typeface="Arial" panose="020B0604020202020204" pitchFamily="34" charset="0"/>
                      </a:endParaRPr>
                    </a:p>
                  </a:txBody>
                  <a:tcPr marL="100584" marR="100584"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endParaRPr lang="en-IN" sz="1000" b="1" i="0" dirty="0">
                        <a:solidFill>
                          <a:schemeClr val="tx1"/>
                        </a:solidFill>
                        <a:latin typeface="Arial" panose="020B0604020202020204" pitchFamily="34" charset="0"/>
                        <a:cs typeface="Arial" panose="020B0604020202020204" pitchFamily="34" charset="0"/>
                      </a:endParaRPr>
                    </a:p>
                  </a:txBody>
                  <a:tcPr marL="100584" marR="100584"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0"/>
                        </a:spcAft>
                      </a:pPr>
                      <a:r>
                        <a:rPr lang="en-IN" sz="1000" b="1" dirty="0">
                          <a:effectLst/>
                          <a:latin typeface="+mn-lt"/>
                          <a:ea typeface="Calibri" panose="020F0502020204030204" pitchFamily="34" charset="0"/>
                        </a:rPr>
                        <a:t>Eg. 1 event was organized in which 35 people participated for 4 hours (half day)&gt; 35x0.5=17.5 days</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194430"/>
                  </a:ext>
                </a:extLst>
              </a:tr>
              <a:tr h="505360">
                <a:tc>
                  <a:txBody>
                    <a:bodyPr/>
                    <a:lstStyle/>
                    <a:p>
                      <a:pPr algn="l"/>
                      <a:r>
                        <a:rPr lang="en-US" sz="1000" b="1" dirty="0">
                          <a:solidFill>
                            <a:schemeClr val="bg1"/>
                          </a:solidFill>
                          <a:latin typeface="+mn-lt"/>
                        </a:rPr>
                        <a:t>Number of employees / contractors</a:t>
                      </a:r>
                    </a:p>
                    <a:p>
                      <a:pPr algn="l"/>
                      <a:endParaRPr lang="en-US" sz="1000" b="1" dirty="0">
                        <a:solidFill>
                          <a:schemeClr val="bg1"/>
                        </a:solidFill>
                        <a:latin typeface="+mn-lt"/>
                      </a:endParaRPr>
                    </a:p>
                  </a:txBody>
                  <a:tcPr marL="100584" marR="100584"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endParaRPr lang="en-IN" sz="1000" b="1" i="0" dirty="0">
                        <a:solidFill>
                          <a:schemeClr val="tx1"/>
                        </a:solidFill>
                        <a:latin typeface="Arial" panose="020B0604020202020204" pitchFamily="34" charset="0"/>
                        <a:cs typeface="Arial" panose="020B0604020202020204" pitchFamily="34" charset="0"/>
                      </a:endParaRPr>
                    </a:p>
                  </a:txBody>
                  <a:tcPr marL="100584" marR="100584"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endParaRPr lang="en-IN" sz="1000" b="1" i="0" dirty="0">
                        <a:solidFill>
                          <a:schemeClr val="tx1"/>
                        </a:solidFill>
                        <a:latin typeface="Arial" panose="020B0604020202020204" pitchFamily="34" charset="0"/>
                        <a:cs typeface="Arial" panose="020B0604020202020204" pitchFamily="34" charset="0"/>
                      </a:endParaRPr>
                    </a:p>
                  </a:txBody>
                  <a:tcPr marL="100584" marR="100584"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endParaRPr lang="en-IN" sz="1000" b="1" i="0" dirty="0">
                        <a:solidFill>
                          <a:schemeClr val="tx1"/>
                        </a:solidFill>
                        <a:latin typeface="Arial" panose="020B0604020202020204" pitchFamily="34" charset="0"/>
                        <a:cs typeface="Arial" panose="020B0604020202020204" pitchFamily="34" charset="0"/>
                      </a:endParaRPr>
                    </a:p>
                  </a:txBody>
                  <a:tcPr marL="100584" marR="100584"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0"/>
                        </a:spcAft>
                      </a:pPr>
                      <a:r>
                        <a:rPr lang="en-IN" sz="1000" b="1" dirty="0">
                          <a:effectLst/>
                          <a:latin typeface="+mn-lt"/>
                          <a:ea typeface="Calibri" panose="020F0502020204030204" pitchFamily="34" charset="0"/>
                        </a:rPr>
                        <a:t>Number of employees of organization over which the accidents are reported</a:t>
                      </a:r>
                    </a:p>
                    <a:p>
                      <a:pPr>
                        <a:spcAft>
                          <a:spcPts val="0"/>
                        </a:spcAft>
                      </a:pPr>
                      <a:r>
                        <a:rPr lang="en-IN" sz="1000" b="1" dirty="0">
                          <a:effectLst/>
                          <a:latin typeface="+mn-lt"/>
                          <a:ea typeface="Calibri" panose="020F0502020204030204" pitchFamily="34" charset="0"/>
                        </a:rPr>
                        <a:t>Eg. XX Plant division has 230 employees &amp; on average 121 contractors = 230 + 121 = 331</a:t>
                      </a:r>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3398754"/>
                  </a:ext>
                </a:extLst>
              </a:tr>
            </a:tbl>
          </a:graphicData>
        </a:graphic>
      </p:graphicFrame>
    </p:spTree>
    <p:extLst>
      <p:ext uri="{BB962C8B-B14F-4D97-AF65-F5344CB8AC3E}">
        <p14:creationId xmlns:p14="http://schemas.microsoft.com/office/powerpoint/2010/main" val="643060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a:xfrm>
            <a:off x="457200" y="457200"/>
            <a:ext cx="7924800" cy="762000"/>
          </a:xfrm>
        </p:spPr>
        <p:txBody>
          <a:bodyPr>
            <a:normAutofit/>
          </a:bodyPr>
          <a:lstStyle/>
          <a:p>
            <a:r>
              <a:rPr lang="en-US" dirty="0"/>
              <a:t>6. Award for</a:t>
            </a:r>
            <a:r>
              <a:rPr lang="en-US" sz="2000" dirty="0"/>
              <a:t> </a:t>
            </a:r>
            <a:r>
              <a:rPr lang="en-IN" dirty="0"/>
              <a:t>Efficiency in Energy Usage</a:t>
            </a:r>
            <a:r>
              <a:rPr lang="en-IN"/>
              <a:t> (1/3)</a:t>
            </a:r>
            <a:endParaRPr lang="en-IN" sz="3600" dirty="0"/>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17</a:t>
            </a:fld>
            <a:endParaRPr lang="en-US" dirty="0"/>
          </a:p>
        </p:txBody>
      </p:sp>
      <p:grpSp>
        <p:nvGrpSpPr>
          <p:cNvPr id="8" name="Group 7">
            <a:extLst>
              <a:ext uri="{FF2B5EF4-FFF2-40B4-BE49-F238E27FC236}">
                <a16:creationId xmlns:a16="http://schemas.microsoft.com/office/drawing/2014/main" id="{B520B10E-814D-4BDB-A6FB-8F16EB301EB0}"/>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5523D84C-6D14-4885-BE46-2D6DFD4222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8E300D57-FE07-430A-BF7F-3950CC487586}"/>
                </a:ext>
              </a:extLst>
            </p:cNvPr>
            <p:cNvPicPr>
              <a:picLocks noChangeAspect="1"/>
            </p:cNvPicPr>
            <p:nvPr/>
          </p:nvPicPr>
          <p:blipFill>
            <a:blip r:embed="rId3"/>
            <a:stretch>
              <a:fillRect/>
            </a:stretch>
          </p:blipFill>
          <p:spPr bwMode="gray">
            <a:xfrm>
              <a:off x="8001000" y="3499"/>
              <a:ext cx="642449" cy="530352"/>
            </a:xfrm>
            <a:prstGeom prst="rect">
              <a:avLst/>
            </a:prstGeom>
          </p:spPr>
        </p:pic>
      </p:grpSp>
      <p:graphicFrame>
        <p:nvGraphicFramePr>
          <p:cNvPr id="12" name="Content Placeholder 7">
            <a:extLst>
              <a:ext uri="{FF2B5EF4-FFF2-40B4-BE49-F238E27FC236}">
                <a16:creationId xmlns:a16="http://schemas.microsoft.com/office/drawing/2014/main" id="{1BD199F3-E994-4148-A0CB-46343B3E1506}"/>
              </a:ext>
            </a:extLst>
          </p:cNvPr>
          <p:cNvGraphicFramePr>
            <a:graphicFrameLocks/>
          </p:cNvGraphicFramePr>
          <p:nvPr>
            <p:extLst>
              <p:ext uri="{D42A27DB-BD31-4B8C-83A1-F6EECF244321}">
                <p14:modId xmlns:p14="http://schemas.microsoft.com/office/powerpoint/2010/main" val="3318998636"/>
              </p:ext>
            </p:extLst>
          </p:nvPr>
        </p:nvGraphicFramePr>
        <p:xfrm>
          <a:off x="471268" y="1828800"/>
          <a:ext cx="8229600" cy="4348416"/>
        </p:xfrm>
        <a:graphic>
          <a:graphicData uri="http://schemas.openxmlformats.org/drawingml/2006/table">
            <a:tbl>
              <a:tblPr firstRow="1" bandRow="1">
                <a:tableStyleId>{5C22544A-7EE6-4342-B048-85BDC9FD1C3A}</a:tableStyleId>
              </a:tblPr>
              <a:tblGrid>
                <a:gridCol w="1683327">
                  <a:extLst>
                    <a:ext uri="{9D8B030D-6E8A-4147-A177-3AD203B41FA5}">
                      <a16:colId xmlns:a16="http://schemas.microsoft.com/office/drawing/2014/main" val="3831309231"/>
                    </a:ext>
                  </a:extLst>
                </a:gridCol>
                <a:gridCol w="1496291">
                  <a:extLst>
                    <a:ext uri="{9D8B030D-6E8A-4147-A177-3AD203B41FA5}">
                      <a16:colId xmlns:a16="http://schemas.microsoft.com/office/drawing/2014/main" val="20000"/>
                    </a:ext>
                  </a:extLst>
                </a:gridCol>
                <a:gridCol w="5049982">
                  <a:extLst>
                    <a:ext uri="{9D8B030D-6E8A-4147-A177-3AD203B41FA5}">
                      <a16:colId xmlns:a16="http://schemas.microsoft.com/office/drawing/2014/main" val="20001"/>
                    </a:ext>
                  </a:extLst>
                </a:gridCol>
              </a:tblGrid>
              <a:tr h="383532">
                <a:tc gridSpan="3">
                  <a:txBody>
                    <a:bodyPr/>
                    <a:lstStyle/>
                    <a:p>
                      <a:pPr algn="l"/>
                      <a:r>
                        <a:rPr lang="en-IN" sz="1200" b="1">
                          <a:solidFill>
                            <a:schemeClr val="tx1"/>
                          </a:solidFill>
                          <a:latin typeface="+mn-lt"/>
                        </a:rPr>
                        <a:t>Application Form</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N" sz="1000" b="1">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171450" lvl="0" indent="-171450" algn="l" defTabSz="1042823" rtl="0" eaLnBrk="1" latinLnBrk="0" hangingPunct="1">
                        <a:spcAft>
                          <a:spcPts val="300"/>
                        </a:spcAft>
                        <a:buFont typeface="Arial" panose="020B0604020202020204" pitchFamily="34" charset="0"/>
                        <a:buChar char="•"/>
                      </a:pPr>
                      <a:endParaRPr lang="en-GB" sz="1000" b="1" kern="1200" baseline="0">
                        <a:solidFill>
                          <a:schemeClr val="dk1"/>
                        </a:solidFill>
                        <a:latin typeface="+mn-lt"/>
                        <a:ea typeface="+mn-ea"/>
                        <a:cs typeface="+mn-cs"/>
                      </a:endParaRPr>
                    </a:p>
                  </a:txBody>
                  <a:tcPr marL="36000" marR="36000" marT="36000" marB="3600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378644011"/>
                  </a:ext>
                </a:extLst>
              </a:tr>
              <a:tr h="383532">
                <a:tc>
                  <a:txBody>
                    <a:bodyPr/>
                    <a:lstStyle/>
                    <a:p>
                      <a:pPr algn="l"/>
                      <a:r>
                        <a:rPr lang="en-IN" sz="1200" b="1">
                          <a:solidFill>
                            <a:schemeClr val="bg1"/>
                          </a:solidFill>
                          <a:latin typeface="+mn-lt"/>
                        </a:rPr>
                        <a:t>Company Name</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Full Name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3532">
                <a:tc rowSpan="4">
                  <a:txBody>
                    <a:bodyPr/>
                    <a:lstStyle/>
                    <a:p>
                      <a:pPr algn="l"/>
                      <a:r>
                        <a:rPr lang="en-IN" sz="1200" b="1">
                          <a:solidFill>
                            <a:schemeClr val="bg1"/>
                          </a:solidFill>
                          <a:latin typeface="+mn-lt"/>
                        </a:rPr>
                        <a:t>Contact Person</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Name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33726"/>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Mobile No</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1687355"/>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Telephone No</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Email</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0741510"/>
                  </a:ext>
                </a:extLst>
              </a:tr>
              <a:tr h="383532">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Applicable Sub Category </a:t>
                      </a:r>
                    </a:p>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(Please tick the relevant bracket)</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Chemicals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84953">
                <a:tc vMerge="1">
                  <a:txBody>
                    <a:bodyPr/>
                    <a:lstStyle/>
                    <a:p>
                      <a:pPr algn="ctr"/>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Petrochemicals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83532">
                <a:tc rowSpan="3">
                  <a:txBody>
                    <a:bodyPr/>
                    <a:lstStyle/>
                    <a:p>
                      <a:pPr algn="l"/>
                      <a:r>
                        <a:rPr lang="en-IN" sz="1200" b="1">
                          <a:solidFill>
                            <a:schemeClr val="bg1"/>
                          </a:solidFill>
                          <a:latin typeface="+mn-lt"/>
                        </a:rPr>
                        <a:t>Revenue Bracket</a:t>
                      </a:r>
                    </a:p>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(Please tick the relevant bracket)</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&lt;100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6413506"/>
                  </a:ext>
                </a:extLst>
              </a:tr>
              <a:tr h="426937">
                <a:tc vMerge="1">
                  <a:txBody>
                    <a:bodyPr/>
                    <a:lstStyle/>
                    <a:p>
                      <a:pPr algn="l"/>
                      <a:endParaRPr lang="en-IN" sz="12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100-1,000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6643864"/>
                  </a:ext>
                </a:extLst>
              </a:tr>
              <a:tr h="383532">
                <a:tc vMerge="1">
                  <a:txBody>
                    <a:bodyPr/>
                    <a:lstStyle/>
                    <a:p>
                      <a:pPr algn="l"/>
                      <a:endParaRPr lang="en-IN" sz="12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&gt;1,000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1926050"/>
                  </a:ext>
                </a:extLst>
              </a:tr>
            </a:tbl>
          </a:graphicData>
        </a:graphic>
      </p:graphicFrame>
    </p:spTree>
    <p:extLst>
      <p:ext uri="{BB962C8B-B14F-4D97-AF65-F5344CB8AC3E}">
        <p14:creationId xmlns:p14="http://schemas.microsoft.com/office/powerpoint/2010/main" val="3317199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6. Award for</a:t>
            </a:r>
            <a:r>
              <a:rPr lang="en-US" sz="2000" dirty="0"/>
              <a:t> </a:t>
            </a:r>
            <a:r>
              <a:rPr lang="en-IN" dirty="0"/>
              <a:t>Efficiency in Energy Usage</a:t>
            </a:r>
            <a:r>
              <a:rPr lang="en-IN"/>
              <a:t> (2/3)</a:t>
            </a:r>
            <a:endParaRPr lang="en-US" dirty="0"/>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18</a:t>
            </a:fld>
            <a:endParaRPr lang="en-US" dirty="0"/>
          </a:p>
        </p:txBody>
      </p:sp>
      <p:graphicFrame>
        <p:nvGraphicFramePr>
          <p:cNvPr id="7" name="Content Placeholder 7">
            <a:extLst>
              <a:ext uri="{FF2B5EF4-FFF2-40B4-BE49-F238E27FC236}">
                <a16:creationId xmlns:a16="http://schemas.microsoft.com/office/drawing/2014/main" id="{65D71542-7733-4035-802B-D6B9954E0D17}"/>
              </a:ext>
            </a:extLst>
          </p:cNvPr>
          <p:cNvGraphicFramePr>
            <a:graphicFrameLocks/>
          </p:cNvGraphicFramePr>
          <p:nvPr>
            <p:extLst>
              <p:ext uri="{D42A27DB-BD31-4B8C-83A1-F6EECF244321}">
                <p14:modId xmlns:p14="http://schemas.microsoft.com/office/powerpoint/2010/main" val="2378920237"/>
              </p:ext>
            </p:extLst>
          </p:nvPr>
        </p:nvGraphicFramePr>
        <p:xfrm>
          <a:off x="457200" y="1828800"/>
          <a:ext cx="8229601" cy="2567344"/>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3831309231"/>
                    </a:ext>
                  </a:extLst>
                </a:gridCol>
                <a:gridCol w="4876801">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35290">
                <a:tc>
                  <a:txBody>
                    <a:bodyPr/>
                    <a:lstStyle/>
                    <a:p>
                      <a:pPr algn="l"/>
                      <a:r>
                        <a:rPr lang="en-IN" sz="1200" b="1" dirty="0">
                          <a:solidFill>
                            <a:schemeClr val="tx1"/>
                          </a:solidFill>
                          <a:latin typeface="+mn-lt"/>
                        </a:rPr>
                        <a:t>Evaluation Parameters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1" dirty="0">
                          <a:solidFill>
                            <a:schemeClr val="tx1"/>
                          </a:solidFill>
                          <a:latin typeface="+mn-lt"/>
                        </a:rPr>
                        <a:t>Key Questions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1042823" rtl="0" eaLnBrk="1" latinLnBrk="0" hangingPunct="1">
                        <a:spcAft>
                          <a:spcPts val="300"/>
                        </a:spcAft>
                        <a:buFont typeface="Arial" panose="020B0604020202020204" pitchFamily="34" charset="0"/>
                        <a:buNone/>
                      </a:pPr>
                      <a:r>
                        <a:rPr lang="en-GB" sz="1200" b="1" kern="1200" baseline="0" dirty="0">
                          <a:solidFill>
                            <a:schemeClr val="dk1"/>
                          </a:solidFill>
                          <a:latin typeface="+mn-lt"/>
                          <a:ea typeface="+mn-ea"/>
                          <a:cs typeface="+mn-cs"/>
                        </a:rPr>
                        <a:t>Word Limit</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644011"/>
                  </a:ext>
                </a:extLst>
              </a:tr>
              <a:tr h="352936">
                <a:tc rowSpan="5">
                  <a:txBody>
                    <a:bodyPr/>
                    <a:lstStyle/>
                    <a:p>
                      <a:pPr algn="l"/>
                      <a:r>
                        <a:rPr lang="en-IN" sz="1000" b="1" dirty="0">
                          <a:solidFill>
                            <a:schemeClr val="bg1"/>
                          </a:solidFill>
                          <a:latin typeface="+mn-lt"/>
                        </a:rPr>
                        <a:t>Energy Efficient Process</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r>
                        <a:rPr lang="en-US" sz="1050" b="1" i="0" dirty="0">
                          <a:solidFill>
                            <a:schemeClr val="tx1"/>
                          </a:solidFill>
                          <a:latin typeface="Arial" panose="020B0604020202020204" pitchFamily="34" charset="0"/>
                          <a:cs typeface="Arial" panose="020B0604020202020204" pitchFamily="34" charset="0"/>
                        </a:rPr>
                        <a:t>Describe the process/ technology adopted by you to reduce the energy usage for the past 3 years.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6">
                  <a:txBody>
                    <a:bodyPr/>
                    <a:lstStyle/>
                    <a:p>
                      <a:pPr marL="0" lvl="0" indent="0" algn="l" defTabSz="1042823" rtl="0" eaLnBrk="1" latinLnBrk="0" hangingPunct="1">
                        <a:spcAft>
                          <a:spcPts val="300"/>
                        </a:spcAft>
                        <a:buFont typeface="Arial" panose="020B0604020202020204" pitchFamily="34" charset="0"/>
                        <a:buNone/>
                      </a:pPr>
                      <a:r>
                        <a:rPr lang="en-GB" sz="1000" b="1" kern="1200" baseline="0" dirty="0">
                          <a:solidFill>
                            <a:schemeClr val="tx1"/>
                          </a:solidFill>
                          <a:latin typeface="+mn-lt"/>
                          <a:ea typeface="+mn-ea"/>
                          <a:cs typeface="+mn-cs"/>
                        </a:rPr>
                        <a:t>Max. up to 500 words</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39864">
                <a:tc vMerge="1">
                  <a:txBody>
                    <a:bodyPr/>
                    <a:lstStyle/>
                    <a:p>
                      <a:endParaRPr lang="en-GB"/>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List of the areas/ units where the energy efficiency has improved. List all the equipment by which energy efficiency has been improved</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GB"/>
                    </a:p>
                  </a:txBody>
                  <a:tcPr/>
                </a:tc>
                <a:extLst>
                  <a:ext uri="{0D108BD9-81ED-4DB2-BD59-A6C34878D82A}">
                    <a16:rowId xmlns:a16="http://schemas.microsoft.com/office/drawing/2014/main" val="7232212"/>
                  </a:ext>
                </a:extLst>
              </a:tr>
              <a:tr h="339864">
                <a:tc vMerge="1">
                  <a:txBody>
                    <a:bodyPr/>
                    <a:lstStyle/>
                    <a:p>
                      <a:endParaRPr lang="en-GB"/>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Has the company undergone energy audit/ PDCA cycle?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GB"/>
                    </a:p>
                  </a:txBody>
                  <a:tcPr/>
                </a:tc>
                <a:extLst>
                  <a:ext uri="{0D108BD9-81ED-4DB2-BD59-A6C34878D82A}">
                    <a16:rowId xmlns:a16="http://schemas.microsoft.com/office/drawing/2014/main" val="357291420"/>
                  </a:ext>
                </a:extLst>
              </a:tr>
              <a:tr h="231656">
                <a:tc vMerge="1">
                  <a:txBody>
                    <a:bodyPr/>
                    <a:lstStyle/>
                    <a:p>
                      <a:pPr algn="l"/>
                      <a:endParaRPr lang="en-IN" sz="12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i="0" dirty="0">
                          <a:solidFill>
                            <a:schemeClr val="tx1"/>
                          </a:solidFill>
                          <a:latin typeface="Arial" panose="020B0604020202020204" pitchFamily="34" charset="0"/>
                          <a:cs typeface="Arial" panose="020B0604020202020204" pitchFamily="34" charset="0"/>
                        </a:rPr>
                        <a:t>Is the process/ technology adopted by you unique as compared to industry?</a:t>
                      </a:r>
                      <a:r>
                        <a:rPr lang="en-US" sz="1000" b="1" dirty="0">
                          <a:solidFill>
                            <a:schemeClr val="tx1"/>
                          </a:solidFill>
                          <a:latin typeface="+mn-lt"/>
                        </a:rPr>
                        <a:t> </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8668686"/>
                  </a:ext>
                </a:extLst>
              </a:tr>
              <a:tr h="0">
                <a:tc vMerge="1">
                  <a:txBody>
                    <a:bodyPr/>
                    <a:lstStyle/>
                    <a:p>
                      <a:pPr algn="l"/>
                      <a:endParaRPr lang="en-IN" sz="12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rowSpan="2">
                  <a:txBody>
                    <a:bodyPr/>
                    <a:lstStyle/>
                    <a:p>
                      <a:r>
                        <a:rPr lang="en-US" sz="1000" b="1" i="0" dirty="0">
                          <a:solidFill>
                            <a:schemeClr val="tx1"/>
                          </a:solidFill>
                          <a:latin typeface="Arial" panose="020B0604020202020204" pitchFamily="34" charset="0"/>
                          <a:cs typeface="Arial" panose="020B0604020202020204" pitchFamily="34" charset="0"/>
                        </a:rPr>
                        <a:t>What is the challenge/ situation your adopted process/ technology is trying to address? </a:t>
                      </a:r>
                      <a:endParaRPr lang="en-US" sz="1000" b="1" dirty="0">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2491978"/>
                  </a:ext>
                </a:extLst>
              </a:tr>
              <a:tr h="313948">
                <a:tc>
                  <a:txBody>
                    <a:bodyPr/>
                    <a:lstStyle/>
                    <a:p>
                      <a:pPr algn="l"/>
                      <a:r>
                        <a:rPr lang="en-IN" sz="1000" b="1" dirty="0">
                          <a:solidFill>
                            <a:schemeClr val="bg1"/>
                          </a:solidFill>
                          <a:latin typeface="+mn-lt"/>
                        </a:rPr>
                        <a:t>Challenges Addressed</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vMerge="1">
                  <a:txBody>
                    <a:bodyPr/>
                    <a:lstStyle/>
                    <a:p>
                      <a:endParaRPr lang="en-GB"/>
                    </a:p>
                  </a:txBody>
                  <a:tcPr>
                    <a:lnL w="12700" cap="flat" cmpd="sng" algn="ctr">
                      <a:solidFill>
                        <a:schemeClr val="tx1">
                          <a:lumMod val="50000"/>
                          <a:lumOff val="50000"/>
                        </a:schemeClr>
                      </a:solidFill>
                      <a:prstDash val="sysDot"/>
                      <a:round/>
                      <a:headEnd type="none" w="med" len="med"/>
                      <a:tailEnd type="none" w="med" len="med"/>
                    </a:lnL>
                  </a:tcPr>
                </a:tc>
                <a:tc vMerge="1">
                  <a:txBody>
                    <a:bodyPr/>
                    <a:lstStyle/>
                    <a:p>
                      <a:endParaRPr lang="en-GB"/>
                    </a:p>
                  </a:txBody>
                  <a:tcPr/>
                </a:tc>
                <a:extLst>
                  <a:ext uri="{0D108BD9-81ED-4DB2-BD59-A6C34878D82A}">
                    <a16:rowId xmlns:a16="http://schemas.microsoft.com/office/drawing/2014/main" val="1614496129"/>
                  </a:ext>
                </a:extLst>
              </a:tr>
              <a:tr h="505360">
                <a:tc>
                  <a:txBody>
                    <a:bodyPr/>
                    <a:lstStyle/>
                    <a:p>
                      <a:pPr algn="l"/>
                      <a:r>
                        <a:rPr lang="en-IN" sz="1000" b="1" dirty="0">
                          <a:solidFill>
                            <a:schemeClr val="bg1"/>
                          </a:solidFill>
                          <a:latin typeface="+mn-lt"/>
                        </a:rPr>
                        <a:t>Energy Statistics </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r>
                        <a:rPr lang="en-IN" sz="1000" b="1" i="0" dirty="0">
                          <a:solidFill>
                            <a:schemeClr val="tx1"/>
                          </a:solidFill>
                          <a:latin typeface="Arial" panose="020B0604020202020204" pitchFamily="34" charset="0"/>
                          <a:cs typeface="Arial" panose="020B0604020202020204" pitchFamily="34" charset="0"/>
                        </a:rPr>
                        <a:t>Questionnaire on next page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GB" sz="10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33726"/>
                  </a:ext>
                </a:extLst>
              </a:tr>
            </a:tbl>
          </a:graphicData>
        </a:graphic>
      </p:graphicFrame>
      <p:grpSp>
        <p:nvGrpSpPr>
          <p:cNvPr id="8" name="Group 7">
            <a:extLst>
              <a:ext uri="{FF2B5EF4-FFF2-40B4-BE49-F238E27FC236}">
                <a16:creationId xmlns:a16="http://schemas.microsoft.com/office/drawing/2014/main" id="{BCADD07A-06B1-4D9A-9322-66FB8C28FB69}"/>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C7C6DB07-6F97-435E-9A27-86FF13689D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A55A0800-7A3B-4B53-92DB-07715EE6F657}"/>
                </a:ext>
              </a:extLst>
            </p:cNvPr>
            <p:cNvPicPr>
              <a:picLocks noChangeAspect="1"/>
            </p:cNvPicPr>
            <p:nvPr/>
          </p:nvPicPr>
          <p:blipFill>
            <a:blip r:embed="rId3"/>
            <a:stretch>
              <a:fillRect/>
            </a:stretch>
          </p:blipFill>
          <p:spPr bwMode="gray">
            <a:xfrm>
              <a:off x="8001000" y="3499"/>
              <a:ext cx="642449" cy="530352"/>
            </a:xfrm>
            <a:prstGeom prst="rect">
              <a:avLst/>
            </a:prstGeom>
          </p:spPr>
        </p:pic>
      </p:grpSp>
    </p:spTree>
    <p:extLst>
      <p:ext uri="{BB962C8B-B14F-4D97-AF65-F5344CB8AC3E}">
        <p14:creationId xmlns:p14="http://schemas.microsoft.com/office/powerpoint/2010/main" val="907817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6. Award for</a:t>
            </a:r>
            <a:r>
              <a:rPr lang="en-US" sz="2000" dirty="0"/>
              <a:t> </a:t>
            </a:r>
            <a:r>
              <a:rPr lang="en-IN" dirty="0"/>
              <a:t>Efficiency in Energy Usage</a:t>
            </a:r>
            <a:r>
              <a:rPr lang="en-IN"/>
              <a:t> (3/3)</a:t>
            </a:r>
            <a:br>
              <a:rPr lang="en-IN" dirty="0"/>
            </a:br>
            <a:endParaRPr lang="en-US" dirty="0"/>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19</a:t>
            </a:fld>
            <a:endParaRPr lang="en-US" dirty="0"/>
          </a:p>
        </p:txBody>
      </p:sp>
      <p:graphicFrame>
        <p:nvGraphicFramePr>
          <p:cNvPr id="7" name="Content Placeholder 7">
            <a:extLst>
              <a:ext uri="{FF2B5EF4-FFF2-40B4-BE49-F238E27FC236}">
                <a16:creationId xmlns:a16="http://schemas.microsoft.com/office/drawing/2014/main" id="{65D71542-7733-4035-802B-D6B9954E0D17}"/>
              </a:ext>
            </a:extLst>
          </p:cNvPr>
          <p:cNvGraphicFramePr>
            <a:graphicFrameLocks/>
          </p:cNvGraphicFramePr>
          <p:nvPr>
            <p:extLst>
              <p:ext uri="{D42A27DB-BD31-4B8C-83A1-F6EECF244321}">
                <p14:modId xmlns:p14="http://schemas.microsoft.com/office/powerpoint/2010/main" val="2556271140"/>
              </p:ext>
            </p:extLst>
          </p:nvPr>
        </p:nvGraphicFramePr>
        <p:xfrm>
          <a:off x="457200" y="1828800"/>
          <a:ext cx="8229601" cy="4145280"/>
        </p:xfrm>
        <a:graphic>
          <a:graphicData uri="http://schemas.openxmlformats.org/drawingml/2006/table">
            <a:tbl>
              <a:tblPr firstRow="1" bandRow="1">
                <a:tableStyleId>{5C22544A-7EE6-4342-B048-85BDC9FD1C3A}</a:tableStyleId>
              </a:tblPr>
              <a:tblGrid>
                <a:gridCol w="723345">
                  <a:extLst>
                    <a:ext uri="{9D8B030D-6E8A-4147-A177-3AD203B41FA5}">
                      <a16:colId xmlns:a16="http://schemas.microsoft.com/office/drawing/2014/main" val="3831309231"/>
                    </a:ext>
                  </a:extLst>
                </a:gridCol>
                <a:gridCol w="3140372">
                  <a:extLst>
                    <a:ext uri="{9D8B030D-6E8A-4147-A177-3AD203B41FA5}">
                      <a16:colId xmlns:a16="http://schemas.microsoft.com/office/drawing/2014/main" val="20000"/>
                    </a:ext>
                  </a:extLst>
                </a:gridCol>
                <a:gridCol w="2182942">
                  <a:extLst>
                    <a:ext uri="{9D8B030D-6E8A-4147-A177-3AD203B41FA5}">
                      <a16:colId xmlns:a16="http://schemas.microsoft.com/office/drawing/2014/main" val="845189744"/>
                    </a:ext>
                  </a:extLst>
                </a:gridCol>
                <a:gridCol w="2182942">
                  <a:extLst>
                    <a:ext uri="{9D8B030D-6E8A-4147-A177-3AD203B41FA5}">
                      <a16:colId xmlns:a16="http://schemas.microsoft.com/office/drawing/2014/main" val="4123668411"/>
                    </a:ext>
                  </a:extLst>
                </a:gridCol>
              </a:tblGrid>
              <a:tr h="259078">
                <a:tc>
                  <a:txBody>
                    <a:bodyPr/>
                    <a:lstStyle/>
                    <a:p>
                      <a:pPr algn="l"/>
                      <a:endParaRPr lang="en-IN" sz="1200" b="1" dirty="0">
                        <a:solidFill>
                          <a:schemeClr val="tx1"/>
                        </a:solidFill>
                        <a:latin typeface="+mn-lt"/>
                      </a:endParaRP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a:solidFill>
                            <a:schemeClr val="tx1"/>
                          </a:solidFill>
                          <a:latin typeface="+mn-lt"/>
                        </a:rPr>
                        <a:t>Number of Initiatives taken towards energy reduction in last 5 years. Brief about each initiative (Max. 250 words)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a:solidFill>
                            <a:schemeClr val="tx1"/>
                          </a:solidFill>
                          <a:latin typeface="+mn-lt"/>
                        </a:rPr>
                        <a:t>Absolute% Reduction in energy usage over previous year</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a:solidFill>
                            <a:schemeClr val="tx1"/>
                          </a:solidFill>
                          <a:latin typeface="+mn-lt"/>
                        </a:rPr>
                        <a:t>Cost to benefit ratio of expenditure and savings realized (INR Crores) </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644011"/>
                  </a:ext>
                </a:extLst>
              </a:tr>
              <a:tr h="634556">
                <a:tc>
                  <a:txBody>
                    <a:bodyPr/>
                    <a:lstStyle/>
                    <a:p>
                      <a:pPr algn="l"/>
                      <a:r>
                        <a:rPr lang="en-IN" sz="1000" b="1" dirty="0">
                          <a:solidFill>
                            <a:schemeClr val="bg1"/>
                          </a:solidFill>
                          <a:latin typeface="+mn-lt"/>
                        </a:rPr>
                        <a:t>FY21</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1.</a:t>
                      </a:r>
                    </a:p>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2.</a:t>
                      </a:r>
                    </a:p>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3.</a:t>
                      </a:r>
                    </a:p>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endParaRPr lang="en-US" sz="1000" b="1" dirty="0">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endParaRPr lang="en-US" sz="1000" b="1" dirty="0">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634556">
                <a:tc>
                  <a:txBody>
                    <a:bodyPr/>
                    <a:lstStyle/>
                    <a:p>
                      <a:pPr algn="l"/>
                      <a:r>
                        <a:rPr lang="en-IN" sz="1000" b="1" dirty="0">
                          <a:solidFill>
                            <a:schemeClr val="bg1"/>
                          </a:solidFill>
                          <a:latin typeface="+mn-lt"/>
                        </a:rPr>
                        <a:t>FY20</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1.</a:t>
                      </a:r>
                    </a:p>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2.</a:t>
                      </a:r>
                    </a:p>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3.</a:t>
                      </a:r>
                    </a:p>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b="1" dirty="0">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b="1" dirty="0">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68336218"/>
                  </a:ext>
                </a:extLst>
              </a:tr>
              <a:tr h="634556">
                <a:tc>
                  <a:txBody>
                    <a:bodyPr/>
                    <a:lstStyle/>
                    <a:p>
                      <a:pPr algn="l"/>
                      <a:r>
                        <a:rPr lang="en-IN" sz="1000" b="1" dirty="0">
                          <a:solidFill>
                            <a:schemeClr val="bg1"/>
                          </a:solidFill>
                          <a:latin typeface="+mn-lt"/>
                        </a:rPr>
                        <a:t>FY19</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1.</a:t>
                      </a:r>
                    </a:p>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2.</a:t>
                      </a:r>
                    </a:p>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3.</a:t>
                      </a:r>
                    </a:p>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endParaRPr lang="en-IN" sz="1000" b="1"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endParaRPr lang="en-IN" sz="1000" b="1"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16533726"/>
                  </a:ext>
                </a:extLst>
              </a:tr>
              <a:tr h="634556">
                <a:tc>
                  <a:txBody>
                    <a:bodyPr/>
                    <a:lstStyle/>
                    <a:p>
                      <a:pPr algn="l"/>
                      <a:r>
                        <a:rPr lang="en-IN" sz="1000" b="1" dirty="0">
                          <a:solidFill>
                            <a:schemeClr val="bg1"/>
                          </a:solidFill>
                          <a:latin typeface="+mn-lt"/>
                        </a:rPr>
                        <a:t>FY 18</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1.</a:t>
                      </a:r>
                    </a:p>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2.</a:t>
                      </a:r>
                    </a:p>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3.</a:t>
                      </a:r>
                    </a:p>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endParaRPr lang="en-IN" sz="1000" b="1"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endParaRPr lang="en-IN" sz="1000" b="1"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1350386"/>
                  </a:ext>
                </a:extLst>
              </a:tr>
              <a:tr h="634556">
                <a:tc>
                  <a:txBody>
                    <a:bodyPr/>
                    <a:lstStyle/>
                    <a:p>
                      <a:pPr algn="l"/>
                      <a:r>
                        <a:rPr lang="en-IN" sz="1000" b="1" dirty="0">
                          <a:solidFill>
                            <a:schemeClr val="bg1"/>
                          </a:solidFill>
                          <a:latin typeface="+mn-lt"/>
                        </a:rPr>
                        <a:t>FY 17</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1.</a:t>
                      </a:r>
                    </a:p>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2.</a:t>
                      </a:r>
                    </a:p>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3.</a:t>
                      </a:r>
                    </a:p>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endParaRPr lang="en-IN" sz="1000" b="1"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endParaRPr lang="en-IN" sz="1000" b="1"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20158784"/>
                  </a:ext>
                </a:extLst>
              </a:tr>
            </a:tbl>
          </a:graphicData>
        </a:graphic>
      </p:graphicFrame>
      <p:grpSp>
        <p:nvGrpSpPr>
          <p:cNvPr id="8" name="Group 7">
            <a:extLst>
              <a:ext uri="{FF2B5EF4-FFF2-40B4-BE49-F238E27FC236}">
                <a16:creationId xmlns:a16="http://schemas.microsoft.com/office/drawing/2014/main" id="{BCADD07A-06B1-4D9A-9322-66FB8C28FB69}"/>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C7C6DB07-6F97-435E-9A27-86FF13689D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A55A0800-7A3B-4B53-92DB-07715EE6F657}"/>
                </a:ext>
              </a:extLst>
            </p:cNvPr>
            <p:cNvPicPr>
              <a:picLocks noChangeAspect="1"/>
            </p:cNvPicPr>
            <p:nvPr/>
          </p:nvPicPr>
          <p:blipFill>
            <a:blip r:embed="rId3"/>
            <a:stretch>
              <a:fillRect/>
            </a:stretch>
          </p:blipFill>
          <p:spPr bwMode="gray">
            <a:xfrm>
              <a:off x="8001000" y="3499"/>
              <a:ext cx="642449" cy="530352"/>
            </a:xfrm>
            <a:prstGeom prst="rect">
              <a:avLst/>
            </a:prstGeom>
          </p:spPr>
        </p:pic>
      </p:grpSp>
    </p:spTree>
    <p:extLst>
      <p:ext uri="{BB962C8B-B14F-4D97-AF65-F5344CB8AC3E}">
        <p14:creationId xmlns:p14="http://schemas.microsoft.com/office/powerpoint/2010/main" val="2523848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a:xfrm>
            <a:off x="457200" y="457200"/>
            <a:ext cx="8229600" cy="1371600"/>
          </a:xfrm>
        </p:spPr>
        <p:txBody>
          <a:bodyPr/>
          <a:lstStyle/>
          <a:p>
            <a:r>
              <a:rPr lang="en-US" dirty="0"/>
              <a:t>FICCI Chemicals and Petrochemicals Awards 2022 </a:t>
            </a:r>
          </a:p>
        </p:txBody>
      </p:sp>
      <p:sp>
        <p:nvSpPr>
          <p:cNvPr id="3" name="Content Placeholder 2">
            <a:extLst>
              <a:ext uri="{FF2B5EF4-FFF2-40B4-BE49-F238E27FC236}">
                <a16:creationId xmlns:a16="http://schemas.microsoft.com/office/drawing/2014/main" id="{E3768FA8-D2AA-49DF-941E-0EB60BC9A23E}"/>
              </a:ext>
            </a:extLst>
          </p:cNvPr>
          <p:cNvSpPr>
            <a:spLocks noGrp="1"/>
          </p:cNvSpPr>
          <p:nvPr>
            <p:ph idx="1"/>
          </p:nvPr>
        </p:nvSpPr>
        <p:spPr>
          <a:xfrm>
            <a:off x="460717" y="1371600"/>
            <a:ext cx="8226084" cy="1839455"/>
          </a:xfrm>
          <a:solidFill>
            <a:schemeClr val="accent6"/>
          </a:solidFill>
        </p:spPr>
        <p:txBody>
          <a:bodyPr lIns="182880" tIns="182880" rIns="274320" anchor="ctr"/>
          <a:lstStyle/>
          <a:p>
            <a:r>
              <a:rPr lang="en-US" sz="1200" dirty="0">
                <a:solidFill>
                  <a:schemeClr val="bg1"/>
                </a:solidFill>
              </a:rPr>
              <a:t>Recognizing the Chemical &amp; Petrochemical Industry</a:t>
            </a:r>
          </a:p>
          <a:p>
            <a:pPr marL="285750" indent="-285750">
              <a:spcAft>
                <a:spcPts val="600"/>
              </a:spcAft>
              <a:buClr>
                <a:schemeClr val="accent2"/>
              </a:buClr>
              <a:buFont typeface="Wingdings" panose="05000000000000000000" pitchFamily="2" charset="2"/>
              <a:buChar char="Ø"/>
            </a:pPr>
            <a:r>
              <a:rPr lang="en-IN" sz="1200" dirty="0">
                <a:solidFill>
                  <a:schemeClr val="bg1"/>
                </a:solidFill>
              </a:rPr>
              <a:t>The Chemical &amp; Petrochemical industry plays a pivotal role in developing the nation’s economy through products and solutions touching life of individuals on day-to-day basis</a:t>
            </a:r>
          </a:p>
          <a:p>
            <a:pPr marL="285750" indent="-285750">
              <a:spcAft>
                <a:spcPts val="600"/>
              </a:spcAft>
              <a:buClr>
                <a:schemeClr val="accent2"/>
              </a:buClr>
              <a:buFont typeface="Wingdings" panose="05000000000000000000" pitchFamily="2" charset="2"/>
              <a:buChar char="Ø"/>
            </a:pPr>
            <a:r>
              <a:rPr lang="en-IN" sz="1200" dirty="0">
                <a:solidFill>
                  <a:schemeClr val="bg1"/>
                </a:solidFill>
              </a:rPr>
              <a:t>The Indian Chemical &amp; Petrochemical industry is progressing year on year through developments and contributions in various areas of the overall product life cycle</a:t>
            </a:r>
          </a:p>
          <a:p>
            <a:pPr marL="285750" indent="-285750">
              <a:spcAft>
                <a:spcPts val="600"/>
              </a:spcAft>
              <a:buClr>
                <a:schemeClr val="accent2"/>
              </a:buClr>
              <a:buFont typeface="Wingdings" panose="05000000000000000000" pitchFamily="2" charset="2"/>
              <a:buChar char="Ø"/>
            </a:pPr>
            <a:r>
              <a:rPr lang="en-IN" sz="1200" dirty="0">
                <a:solidFill>
                  <a:schemeClr val="bg1"/>
                </a:solidFill>
              </a:rPr>
              <a:t>FICCI holds the Chemical &amp; Petrochemical Awards each year to recognize Individuals and Companies for their contribution towards the development of society</a:t>
            </a:r>
          </a:p>
          <a:p>
            <a:endParaRPr lang="en-US" sz="1200" dirty="0">
              <a:solidFill>
                <a:schemeClr val="bg1"/>
              </a:solidFill>
            </a:endParaRPr>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2</a:t>
            </a:fld>
            <a:endParaRPr lang="en-US" dirty="0"/>
          </a:p>
        </p:txBody>
      </p:sp>
      <p:grpSp>
        <p:nvGrpSpPr>
          <p:cNvPr id="7" name="Group 6">
            <a:extLst>
              <a:ext uri="{FF2B5EF4-FFF2-40B4-BE49-F238E27FC236}">
                <a16:creationId xmlns:a16="http://schemas.microsoft.com/office/drawing/2014/main" id="{F198AFDD-108C-4AB7-8FFB-375F8BD74ACA}"/>
              </a:ext>
            </a:extLst>
          </p:cNvPr>
          <p:cNvGrpSpPr/>
          <p:nvPr/>
        </p:nvGrpSpPr>
        <p:grpSpPr>
          <a:xfrm>
            <a:off x="460717" y="3429000"/>
            <a:ext cx="8228305" cy="2749655"/>
            <a:chOff x="460717" y="3429000"/>
            <a:chExt cx="8228305" cy="2749655"/>
          </a:xfrm>
        </p:grpSpPr>
        <p:grpSp>
          <p:nvGrpSpPr>
            <p:cNvPr id="24" name="Group 23">
              <a:extLst>
                <a:ext uri="{FF2B5EF4-FFF2-40B4-BE49-F238E27FC236}">
                  <a16:creationId xmlns:a16="http://schemas.microsoft.com/office/drawing/2014/main" id="{839DC078-D7E3-455B-AAF7-D93834D16787}"/>
                </a:ext>
              </a:extLst>
            </p:cNvPr>
            <p:cNvGrpSpPr/>
            <p:nvPr/>
          </p:nvGrpSpPr>
          <p:grpSpPr>
            <a:xfrm>
              <a:off x="460717" y="3429000"/>
              <a:ext cx="3976347" cy="2749655"/>
              <a:chOff x="5640318" y="3538463"/>
              <a:chExt cx="3976347" cy="2749655"/>
            </a:xfrm>
            <a:solidFill>
              <a:schemeClr val="accent2"/>
            </a:solidFill>
          </p:grpSpPr>
          <p:sp>
            <p:nvSpPr>
              <p:cNvPr id="25" name="Rectangle 188">
                <a:extLst>
                  <a:ext uri="{FF2B5EF4-FFF2-40B4-BE49-F238E27FC236}">
                    <a16:creationId xmlns:a16="http://schemas.microsoft.com/office/drawing/2014/main" id="{CDB192CF-199E-4173-90E3-85B6A9853711}"/>
                  </a:ext>
                </a:extLst>
              </p:cNvPr>
              <p:cNvSpPr>
                <a:spLocks noChangeArrowheads="1"/>
              </p:cNvSpPr>
              <p:nvPr/>
            </p:nvSpPr>
            <p:spPr bwMode="auto">
              <a:xfrm>
                <a:off x="5922765" y="3538463"/>
                <a:ext cx="3693900" cy="2677655"/>
              </a:xfrm>
              <a:prstGeom prst="rect">
                <a:avLst/>
              </a:prstGeom>
              <a:grpFill/>
              <a:ln w="9525">
                <a:noFill/>
                <a:miter lim="800000"/>
                <a:headEnd/>
                <a:tailEnd/>
              </a:ln>
            </p:spPr>
            <p:txBody>
              <a:bodyPr vert="horz" wrap="square" lIns="72000" tIns="72000" rIns="36000" bIns="36000" numCol="1" anchor="t" anchorCtr="0" compatLnSpc="1">
                <a:prstTxWarp prst="textNoShape">
                  <a:avLst/>
                </a:prstTxWarp>
                <a:noAutofit/>
              </a:bodyPr>
              <a:lstStyle/>
              <a:p>
                <a:pPr lvl="0" defTabSz="798513" eaLnBrk="0" hangingPunct="0">
                  <a:spcAft>
                    <a:spcPts val="600"/>
                  </a:spcAft>
                  <a:defRPr/>
                </a:pPr>
                <a:r>
                  <a:rPr lang="en-GB" sz="1400" b="1" i="1" kern="0" dirty="0">
                    <a:cs typeface="Arial" charset="0"/>
                  </a:rPr>
                  <a:t>Update</a:t>
                </a:r>
              </a:p>
              <a:p>
                <a:pPr marL="285750" indent="-285750" fontAlgn="auto">
                  <a:spcBef>
                    <a:spcPts val="0"/>
                  </a:spcBef>
                  <a:spcAft>
                    <a:spcPts val="0"/>
                  </a:spcAft>
                  <a:buClr>
                    <a:schemeClr val="accent6"/>
                  </a:buClr>
                  <a:buFont typeface="Arial" panose="020B0604020202020204" pitchFamily="34" charset="0"/>
                  <a:buChar char="•"/>
                </a:pPr>
                <a:r>
                  <a:rPr lang="en-IN" sz="1200" b="1" dirty="0"/>
                  <a:t>PwC has been appointed “Official Tabulators and Advisors to Jury” to bring credibility to the awards</a:t>
                </a:r>
              </a:p>
              <a:p>
                <a:pPr marL="285750" indent="-285750" fontAlgn="auto">
                  <a:spcBef>
                    <a:spcPts val="0"/>
                  </a:spcBef>
                  <a:spcAft>
                    <a:spcPts val="0"/>
                  </a:spcAft>
                  <a:buClr>
                    <a:schemeClr val="accent6"/>
                  </a:buClr>
                  <a:buFont typeface="Arial" panose="020B0604020202020204" pitchFamily="34" charset="0"/>
                  <a:buChar char="•"/>
                </a:pPr>
                <a:r>
                  <a:rPr lang="en-IN" sz="1200" b="1" dirty="0"/>
                  <a:t>The number of awards have been increased per category based on the revenue of company (applicant)</a:t>
                </a:r>
              </a:p>
              <a:p>
                <a:pPr marL="742950" lvl="1" indent="-285750">
                  <a:buClr>
                    <a:schemeClr val="accent6"/>
                  </a:buClr>
                  <a:buFont typeface="Arial" panose="020B0604020202020204" pitchFamily="34" charset="0"/>
                  <a:buChar char="•"/>
                </a:pPr>
                <a:r>
                  <a:rPr lang="en-IN" sz="1200" b="1" dirty="0"/>
                  <a:t>&lt;INR 100 Cr</a:t>
                </a:r>
              </a:p>
              <a:p>
                <a:pPr marL="742950" lvl="1" indent="-285750">
                  <a:buClr>
                    <a:schemeClr val="accent6"/>
                  </a:buClr>
                  <a:buFont typeface="Arial" panose="020B0604020202020204" pitchFamily="34" charset="0"/>
                  <a:buChar char="•"/>
                </a:pPr>
                <a:r>
                  <a:rPr lang="en-IN" sz="1200" b="1" dirty="0"/>
                  <a:t>INR 100 – 1,000 Cr</a:t>
                </a:r>
              </a:p>
              <a:p>
                <a:pPr marL="742950" lvl="1" indent="-285750">
                  <a:buClr>
                    <a:schemeClr val="accent6"/>
                  </a:buClr>
                  <a:buFont typeface="Arial" panose="020B0604020202020204" pitchFamily="34" charset="0"/>
                  <a:buChar char="•"/>
                </a:pPr>
                <a:r>
                  <a:rPr lang="en-IN" sz="1200" b="1" dirty="0"/>
                  <a:t>&gt; INR 1,000 Cr</a:t>
                </a:r>
              </a:p>
              <a:p>
                <a:pPr marL="285750" indent="-285750" fontAlgn="auto">
                  <a:spcBef>
                    <a:spcPts val="0"/>
                  </a:spcBef>
                  <a:spcAft>
                    <a:spcPts val="0"/>
                  </a:spcAft>
                  <a:buClr>
                    <a:schemeClr val="accent6"/>
                  </a:buClr>
                  <a:buFont typeface="Arial" panose="020B0604020202020204" pitchFamily="34" charset="0"/>
                  <a:buChar char="•"/>
                </a:pPr>
                <a:r>
                  <a:rPr lang="en-IN" sz="1200" b="1" dirty="0"/>
                  <a:t>New awards: </a:t>
                </a:r>
              </a:p>
              <a:p>
                <a:pPr marL="742950" lvl="1" indent="-285750">
                  <a:buClr>
                    <a:schemeClr val="accent6"/>
                  </a:buClr>
                  <a:buFont typeface="Arial" panose="020B0604020202020204" pitchFamily="34" charset="0"/>
                  <a:buChar char="•"/>
                </a:pPr>
                <a:r>
                  <a:rPr lang="en-US" sz="1200" b="1" dirty="0"/>
                  <a:t>DigiTech Front Runner of the Year</a:t>
                </a:r>
              </a:p>
              <a:p>
                <a:pPr marL="742950" lvl="1" indent="-285750">
                  <a:buClr>
                    <a:schemeClr val="accent6"/>
                  </a:buClr>
                  <a:buFont typeface="Arial" panose="020B0604020202020204" pitchFamily="34" charset="0"/>
                  <a:buChar char="•"/>
                </a:pPr>
                <a:r>
                  <a:rPr lang="en-IN" sz="1200" b="1" dirty="0"/>
                  <a:t>Excellence in Exports </a:t>
                </a:r>
              </a:p>
            </p:txBody>
          </p:sp>
          <p:sp>
            <p:nvSpPr>
              <p:cNvPr id="26" name="Rectangle 25">
                <a:extLst>
                  <a:ext uri="{FF2B5EF4-FFF2-40B4-BE49-F238E27FC236}">
                    <a16:creationId xmlns:a16="http://schemas.microsoft.com/office/drawing/2014/main" id="{0FFF8C3C-B626-4E48-97AB-FAB62CB02D4E}"/>
                  </a:ext>
                </a:extLst>
              </p:cNvPr>
              <p:cNvSpPr/>
              <p:nvPr/>
            </p:nvSpPr>
            <p:spPr bwMode="ltGray">
              <a:xfrm>
                <a:off x="5640318" y="6216118"/>
                <a:ext cx="288032" cy="720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Georgia" pitchFamily="18" charset="0"/>
                </a:endParaRPr>
              </a:p>
            </p:txBody>
          </p:sp>
        </p:grpSp>
        <p:grpSp>
          <p:nvGrpSpPr>
            <p:cNvPr id="27" name="Group 26">
              <a:extLst>
                <a:ext uri="{FF2B5EF4-FFF2-40B4-BE49-F238E27FC236}">
                  <a16:creationId xmlns:a16="http://schemas.microsoft.com/office/drawing/2014/main" id="{DDDADDEC-77DB-495E-AEFB-0394B6095B5C}"/>
                </a:ext>
              </a:extLst>
            </p:cNvPr>
            <p:cNvGrpSpPr/>
            <p:nvPr/>
          </p:nvGrpSpPr>
          <p:grpSpPr>
            <a:xfrm>
              <a:off x="4712675" y="3429000"/>
              <a:ext cx="3976347" cy="2749655"/>
              <a:chOff x="5640318" y="3538463"/>
              <a:chExt cx="3976347" cy="2749655"/>
            </a:xfrm>
            <a:solidFill>
              <a:schemeClr val="accent2"/>
            </a:solidFill>
          </p:grpSpPr>
          <p:sp>
            <p:nvSpPr>
              <p:cNvPr id="28" name="Rectangle 188">
                <a:extLst>
                  <a:ext uri="{FF2B5EF4-FFF2-40B4-BE49-F238E27FC236}">
                    <a16:creationId xmlns:a16="http://schemas.microsoft.com/office/drawing/2014/main" id="{ABF76280-3408-4B0B-B3AA-3B7E0E3FE577}"/>
                  </a:ext>
                </a:extLst>
              </p:cNvPr>
              <p:cNvSpPr>
                <a:spLocks noChangeArrowheads="1"/>
              </p:cNvSpPr>
              <p:nvPr/>
            </p:nvSpPr>
            <p:spPr bwMode="auto">
              <a:xfrm>
                <a:off x="5922765" y="3538463"/>
                <a:ext cx="3693900" cy="2677655"/>
              </a:xfrm>
              <a:prstGeom prst="rect">
                <a:avLst/>
              </a:prstGeom>
              <a:grpFill/>
              <a:ln w="9525">
                <a:noFill/>
                <a:miter lim="800000"/>
                <a:headEnd/>
                <a:tailEnd/>
              </a:ln>
            </p:spPr>
            <p:txBody>
              <a:bodyPr vert="horz" wrap="square" lIns="72000" tIns="72000" rIns="36000" bIns="36000" numCol="1" anchor="t" anchorCtr="0" compatLnSpc="1">
                <a:prstTxWarp prst="textNoShape">
                  <a:avLst/>
                </a:prstTxWarp>
                <a:noAutofit/>
              </a:bodyPr>
              <a:lstStyle/>
              <a:p>
                <a:pPr lvl="0" defTabSz="798513" eaLnBrk="0" hangingPunct="0">
                  <a:spcAft>
                    <a:spcPts val="600"/>
                  </a:spcAft>
                  <a:defRPr/>
                </a:pPr>
                <a:r>
                  <a:rPr lang="en-GB" sz="1400" b="1" i="1" kern="0" dirty="0">
                    <a:cs typeface="Arial" charset="0"/>
                  </a:rPr>
                  <a:t>Award  Function:</a:t>
                </a:r>
              </a:p>
              <a:p>
                <a:pPr fontAlgn="auto">
                  <a:spcBef>
                    <a:spcPts val="0"/>
                  </a:spcBef>
                  <a:spcAft>
                    <a:spcPts val="0"/>
                  </a:spcAft>
                  <a:buClr>
                    <a:schemeClr val="accent6"/>
                  </a:buClr>
                </a:pPr>
                <a:r>
                  <a:rPr lang="en-IN" sz="1200" b="1" dirty="0"/>
                  <a:t>Date: 2</a:t>
                </a:r>
                <a:r>
                  <a:rPr lang="en-IN" sz="1200" b="1" baseline="30000" dirty="0"/>
                  <a:t>nd</a:t>
                </a:r>
                <a:r>
                  <a:rPr lang="en-IN" sz="1200" b="1" dirty="0"/>
                  <a:t> November 2022, New Delhi</a:t>
                </a:r>
              </a:p>
              <a:p>
                <a:pPr marL="285750" indent="-285750" fontAlgn="auto">
                  <a:spcBef>
                    <a:spcPts val="0"/>
                  </a:spcBef>
                  <a:spcAft>
                    <a:spcPts val="0"/>
                  </a:spcAft>
                  <a:buClr>
                    <a:schemeClr val="accent6"/>
                  </a:buClr>
                  <a:buFont typeface="Arial" panose="020B0604020202020204" pitchFamily="34" charset="0"/>
                  <a:buChar char="•"/>
                </a:pPr>
                <a:endParaRPr lang="en-IN" sz="1200" b="1" dirty="0"/>
              </a:p>
              <a:p>
                <a:pPr defTabSz="798513" eaLnBrk="0" fontAlgn="auto" hangingPunct="0">
                  <a:spcBef>
                    <a:spcPts val="0"/>
                  </a:spcBef>
                  <a:spcAft>
                    <a:spcPts val="600"/>
                  </a:spcAft>
                  <a:buClr>
                    <a:schemeClr val="accent6"/>
                  </a:buClr>
                  <a:defRPr/>
                </a:pPr>
                <a:r>
                  <a:rPr lang="en-IN" sz="1400" b="1" i="1" kern="0" dirty="0">
                    <a:cs typeface="Arial" charset="0"/>
                  </a:rPr>
                  <a:t>Last date to submit the application is 28</a:t>
                </a:r>
                <a:r>
                  <a:rPr lang="en-IN" sz="1400" b="1" i="1" kern="0" baseline="30000" dirty="0">
                    <a:cs typeface="Arial" charset="0"/>
                  </a:rPr>
                  <a:t>TH</a:t>
                </a:r>
                <a:r>
                  <a:rPr lang="en-IN" sz="1400" b="1" i="1" kern="0" dirty="0">
                    <a:cs typeface="Arial" charset="0"/>
                  </a:rPr>
                  <a:t> September 2022 </a:t>
                </a:r>
              </a:p>
            </p:txBody>
          </p:sp>
          <p:sp>
            <p:nvSpPr>
              <p:cNvPr id="29" name="Rectangle 28">
                <a:extLst>
                  <a:ext uri="{FF2B5EF4-FFF2-40B4-BE49-F238E27FC236}">
                    <a16:creationId xmlns:a16="http://schemas.microsoft.com/office/drawing/2014/main" id="{282308F8-711B-44F4-8F60-3355E1CB837D}"/>
                  </a:ext>
                </a:extLst>
              </p:cNvPr>
              <p:cNvSpPr/>
              <p:nvPr/>
            </p:nvSpPr>
            <p:spPr bwMode="ltGray">
              <a:xfrm>
                <a:off x="5640318" y="6216118"/>
                <a:ext cx="288032" cy="720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Georgia" pitchFamily="18" charset="0"/>
                </a:endParaRPr>
              </a:p>
            </p:txBody>
          </p:sp>
        </p:grpSp>
      </p:grpSp>
      <p:grpSp>
        <p:nvGrpSpPr>
          <p:cNvPr id="12" name="Group 11">
            <a:extLst>
              <a:ext uri="{FF2B5EF4-FFF2-40B4-BE49-F238E27FC236}">
                <a16:creationId xmlns:a16="http://schemas.microsoft.com/office/drawing/2014/main" id="{B92FBC24-1969-41D2-A039-5182FB9A66A9}"/>
              </a:ext>
            </a:extLst>
          </p:cNvPr>
          <p:cNvGrpSpPr/>
          <p:nvPr/>
        </p:nvGrpSpPr>
        <p:grpSpPr>
          <a:xfrm>
            <a:off x="8001000" y="3499"/>
            <a:ext cx="1123766" cy="530352"/>
            <a:chOff x="8001000" y="3499"/>
            <a:chExt cx="1123766" cy="530352"/>
          </a:xfrm>
        </p:grpSpPr>
        <p:pic>
          <p:nvPicPr>
            <p:cNvPr id="30" name="Picture 29">
              <a:extLst>
                <a:ext uri="{FF2B5EF4-FFF2-40B4-BE49-F238E27FC236}">
                  <a16:creationId xmlns:a16="http://schemas.microsoft.com/office/drawing/2014/main" id="{049A6072-94C3-44A6-980A-0DB01FA6BE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0">
              <a:extLst>
                <a:ext uri="{FF2B5EF4-FFF2-40B4-BE49-F238E27FC236}">
                  <a16:creationId xmlns:a16="http://schemas.microsoft.com/office/drawing/2014/main" id="{B39B2F76-5FC3-4C4D-A38E-20B25EDC765A}"/>
                </a:ext>
              </a:extLst>
            </p:cNvPr>
            <p:cNvPicPr>
              <a:picLocks noChangeAspect="1"/>
            </p:cNvPicPr>
            <p:nvPr/>
          </p:nvPicPr>
          <p:blipFill>
            <a:blip r:embed="rId3"/>
            <a:stretch>
              <a:fillRect/>
            </a:stretch>
          </p:blipFill>
          <p:spPr bwMode="gray">
            <a:xfrm>
              <a:off x="8001000" y="3499"/>
              <a:ext cx="642449" cy="530352"/>
            </a:xfrm>
            <a:prstGeom prst="rect">
              <a:avLst/>
            </a:prstGeom>
          </p:spPr>
        </p:pic>
      </p:grpSp>
    </p:spTree>
    <p:extLst>
      <p:ext uri="{BB962C8B-B14F-4D97-AF65-F5344CB8AC3E}">
        <p14:creationId xmlns:p14="http://schemas.microsoft.com/office/powerpoint/2010/main" val="2508056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7. Award for</a:t>
            </a:r>
            <a:r>
              <a:rPr lang="en-US" sz="2000" b="1" dirty="0"/>
              <a:t> </a:t>
            </a:r>
            <a:r>
              <a:rPr lang="en-IN" dirty="0"/>
              <a:t>Efficiency in Water Use</a:t>
            </a:r>
            <a:r>
              <a:rPr lang="en-IN"/>
              <a:t> (1/3)</a:t>
            </a:r>
            <a:endParaRPr lang="en-IN" sz="3600" dirty="0"/>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20</a:t>
            </a:fld>
            <a:endParaRPr lang="en-US" dirty="0"/>
          </a:p>
        </p:txBody>
      </p:sp>
      <p:grpSp>
        <p:nvGrpSpPr>
          <p:cNvPr id="8" name="Group 7">
            <a:extLst>
              <a:ext uri="{FF2B5EF4-FFF2-40B4-BE49-F238E27FC236}">
                <a16:creationId xmlns:a16="http://schemas.microsoft.com/office/drawing/2014/main" id="{B520B10E-814D-4BDB-A6FB-8F16EB301EB0}"/>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5523D84C-6D14-4885-BE46-2D6DFD4222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8E300D57-FE07-430A-BF7F-3950CC487586}"/>
                </a:ext>
              </a:extLst>
            </p:cNvPr>
            <p:cNvPicPr>
              <a:picLocks noChangeAspect="1"/>
            </p:cNvPicPr>
            <p:nvPr/>
          </p:nvPicPr>
          <p:blipFill>
            <a:blip r:embed="rId3"/>
            <a:stretch>
              <a:fillRect/>
            </a:stretch>
          </p:blipFill>
          <p:spPr bwMode="gray">
            <a:xfrm>
              <a:off x="8001000" y="3499"/>
              <a:ext cx="642449" cy="530352"/>
            </a:xfrm>
            <a:prstGeom prst="rect">
              <a:avLst/>
            </a:prstGeom>
          </p:spPr>
        </p:pic>
      </p:grpSp>
      <p:graphicFrame>
        <p:nvGraphicFramePr>
          <p:cNvPr id="12" name="Content Placeholder 7">
            <a:extLst>
              <a:ext uri="{FF2B5EF4-FFF2-40B4-BE49-F238E27FC236}">
                <a16:creationId xmlns:a16="http://schemas.microsoft.com/office/drawing/2014/main" id="{9B4AF206-8582-481A-9DF7-2C82602EC674}"/>
              </a:ext>
            </a:extLst>
          </p:cNvPr>
          <p:cNvGraphicFramePr>
            <a:graphicFrameLocks/>
          </p:cNvGraphicFramePr>
          <p:nvPr>
            <p:extLst>
              <p:ext uri="{D42A27DB-BD31-4B8C-83A1-F6EECF244321}">
                <p14:modId xmlns:p14="http://schemas.microsoft.com/office/powerpoint/2010/main" val="3092910387"/>
              </p:ext>
            </p:extLst>
          </p:nvPr>
        </p:nvGraphicFramePr>
        <p:xfrm>
          <a:off x="471268" y="1828800"/>
          <a:ext cx="8229600" cy="4348416"/>
        </p:xfrm>
        <a:graphic>
          <a:graphicData uri="http://schemas.openxmlformats.org/drawingml/2006/table">
            <a:tbl>
              <a:tblPr firstRow="1" bandRow="1">
                <a:tableStyleId>{5C22544A-7EE6-4342-B048-85BDC9FD1C3A}</a:tableStyleId>
              </a:tblPr>
              <a:tblGrid>
                <a:gridCol w="1683327">
                  <a:extLst>
                    <a:ext uri="{9D8B030D-6E8A-4147-A177-3AD203B41FA5}">
                      <a16:colId xmlns:a16="http://schemas.microsoft.com/office/drawing/2014/main" val="3831309231"/>
                    </a:ext>
                  </a:extLst>
                </a:gridCol>
                <a:gridCol w="1496291">
                  <a:extLst>
                    <a:ext uri="{9D8B030D-6E8A-4147-A177-3AD203B41FA5}">
                      <a16:colId xmlns:a16="http://schemas.microsoft.com/office/drawing/2014/main" val="20000"/>
                    </a:ext>
                  </a:extLst>
                </a:gridCol>
                <a:gridCol w="5049982">
                  <a:extLst>
                    <a:ext uri="{9D8B030D-6E8A-4147-A177-3AD203B41FA5}">
                      <a16:colId xmlns:a16="http://schemas.microsoft.com/office/drawing/2014/main" val="20001"/>
                    </a:ext>
                  </a:extLst>
                </a:gridCol>
              </a:tblGrid>
              <a:tr h="383532">
                <a:tc gridSpan="3">
                  <a:txBody>
                    <a:bodyPr/>
                    <a:lstStyle/>
                    <a:p>
                      <a:pPr algn="l"/>
                      <a:r>
                        <a:rPr lang="en-IN" sz="1200" b="1">
                          <a:solidFill>
                            <a:schemeClr val="tx1"/>
                          </a:solidFill>
                          <a:latin typeface="+mn-lt"/>
                        </a:rPr>
                        <a:t>Application Form</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N" sz="1000" b="1">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171450" lvl="0" indent="-171450" algn="l" defTabSz="1042823" rtl="0" eaLnBrk="1" latinLnBrk="0" hangingPunct="1">
                        <a:spcAft>
                          <a:spcPts val="300"/>
                        </a:spcAft>
                        <a:buFont typeface="Arial" panose="020B0604020202020204" pitchFamily="34" charset="0"/>
                        <a:buChar char="•"/>
                      </a:pPr>
                      <a:endParaRPr lang="en-GB" sz="1000" b="1" kern="1200" baseline="0">
                        <a:solidFill>
                          <a:schemeClr val="dk1"/>
                        </a:solidFill>
                        <a:latin typeface="+mn-lt"/>
                        <a:ea typeface="+mn-ea"/>
                        <a:cs typeface="+mn-cs"/>
                      </a:endParaRPr>
                    </a:p>
                  </a:txBody>
                  <a:tcPr marL="36000" marR="36000" marT="36000" marB="3600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378644011"/>
                  </a:ext>
                </a:extLst>
              </a:tr>
              <a:tr h="383532">
                <a:tc>
                  <a:txBody>
                    <a:bodyPr/>
                    <a:lstStyle/>
                    <a:p>
                      <a:pPr algn="l"/>
                      <a:r>
                        <a:rPr lang="en-IN" sz="1200" b="1">
                          <a:solidFill>
                            <a:schemeClr val="bg1"/>
                          </a:solidFill>
                          <a:latin typeface="+mn-lt"/>
                        </a:rPr>
                        <a:t>Company Name</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Full Name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3532">
                <a:tc rowSpan="4">
                  <a:txBody>
                    <a:bodyPr/>
                    <a:lstStyle/>
                    <a:p>
                      <a:pPr algn="l"/>
                      <a:r>
                        <a:rPr lang="en-IN" sz="1200" b="1">
                          <a:solidFill>
                            <a:schemeClr val="bg1"/>
                          </a:solidFill>
                          <a:latin typeface="+mn-lt"/>
                        </a:rPr>
                        <a:t>Contact Person</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Name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33726"/>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Mobile No</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1687355"/>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Telephone No</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Email</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0741510"/>
                  </a:ext>
                </a:extLst>
              </a:tr>
              <a:tr h="383532">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Applicable Sub Category </a:t>
                      </a:r>
                    </a:p>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(Please tick the relevant bracket)</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Chemicals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84953">
                <a:tc vMerge="1">
                  <a:txBody>
                    <a:bodyPr/>
                    <a:lstStyle/>
                    <a:p>
                      <a:pPr algn="ctr"/>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Petrochemicals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83532">
                <a:tc rowSpan="3">
                  <a:txBody>
                    <a:bodyPr/>
                    <a:lstStyle/>
                    <a:p>
                      <a:pPr algn="l"/>
                      <a:r>
                        <a:rPr lang="en-IN" sz="1200" b="1">
                          <a:solidFill>
                            <a:schemeClr val="bg1"/>
                          </a:solidFill>
                          <a:latin typeface="+mn-lt"/>
                        </a:rPr>
                        <a:t>Revenue Bracket</a:t>
                      </a:r>
                    </a:p>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(Please tick the relevant bracket)</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&lt;100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6413506"/>
                  </a:ext>
                </a:extLst>
              </a:tr>
              <a:tr h="426937">
                <a:tc vMerge="1">
                  <a:txBody>
                    <a:bodyPr/>
                    <a:lstStyle/>
                    <a:p>
                      <a:pPr algn="l"/>
                      <a:endParaRPr lang="en-IN" sz="12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100-1,000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6643864"/>
                  </a:ext>
                </a:extLst>
              </a:tr>
              <a:tr h="383532">
                <a:tc vMerge="1">
                  <a:txBody>
                    <a:bodyPr/>
                    <a:lstStyle/>
                    <a:p>
                      <a:pPr algn="l"/>
                      <a:endParaRPr lang="en-IN" sz="12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&gt;1,000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1926050"/>
                  </a:ext>
                </a:extLst>
              </a:tr>
            </a:tbl>
          </a:graphicData>
        </a:graphic>
      </p:graphicFrame>
    </p:spTree>
    <p:extLst>
      <p:ext uri="{BB962C8B-B14F-4D97-AF65-F5344CB8AC3E}">
        <p14:creationId xmlns:p14="http://schemas.microsoft.com/office/powerpoint/2010/main" val="2647555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a:xfrm>
            <a:off x="457200" y="457200"/>
            <a:ext cx="8077200" cy="685800"/>
          </a:xfrm>
        </p:spPr>
        <p:txBody>
          <a:bodyPr>
            <a:normAutofit/>
          </a:bodyPr>
          <a:lstStyle/>
          <a:p>
            <a:r>
              <a:rPr lang="en-US" dirty="0"/>
              <a:t>7. Award for</a:t>
            </a:r>
            <a:r>
              <a:rPr lang="en-US" sz="2000" b="1" dirty="0"/>
              <a:t> </a:t>
            </a:r>
            <a:r>
              <a:rPr lang="en-IN" dirty="0"/>
              <a:t>Efficiency in Water Use</a:t>
            </a:r>
            <a:r>
              <a:rPr lang="en-IN"/>
              <a:t> (2/3)</a:t>
            </a:r>
            <a:endParaRPr lang="en-US" dirty="0"/>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21</a:t>
            </a:fld>
            <a:endParaRPr lang="en-US" dirty="0"/>
          </a:p>
        </p:txBody>
      </p:sp>
      <p:graphicFrame>
        <p:nvGraphicFramePr>
          <p:cNvPr id="7" name="Content Placeholder 7">
            <a:extLst>
              <a:ext uri="{FF2B5EF4-FFF2-40B4-BE49-F238E27FC236}">
                <a16:creationId xmlns:a16="http://schemas.microsoft.com/office/drawing/2014/main" id="{65D71542-7733-4035-802B-D6B9954E0D17}"/>
              </a:ext>
            </a:extLst>
          </p:cNvPr>
          <p:cNvGraphicFramePr>
            <a:graphicFrameLocks/>
          </p:cNvGraphicFramePr>
          <p:nvPr>
            <p:extLst>
              <p:ext uri="{D42A27DB-BD31-4B8C-83A1-F6EECF244321}">
                <p14:modId xmlns:p14="http://schemas.microsoft.com/office/powerpoint/2010/main" val="758745352"/>
              </p:ext>
            </p:extLst>
          </p:nvPr>
        </p:nvGraphicFramePr>
        <p:xfrm>
          <a:off x="457200" y="1821776"/>
          <a:ext cx="8229601" cy="1531024"/>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3831309231"/>
                    </a:ext>
                  </a:extLst>
                </a:gridCol>
                <a:gridCol w="4876801">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35290">
                <a:tc>
                  <a:txBody>
                    <a:bodyPr/>
                    <a:lstStyle/>
                    <a:p>
                      <a:pPr algn="l"/>
                      <a:r>
                        <a:rPr lang="en-IN" sz="1200" b="1" dirty="0">
                          <a:solidFill>
                            <a:schemeClr val="tx1"/>
                          </a:solidFill>
                          <a:latin typeface="+mn-lt"/>
                        </a:rPr>
                        <a:t>Evaluation Parameters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1" dirty="0">
                          <a:solidFill>
                            <a:schemeClr val="tx1"/>
                          </a:solidFill>
                          <a:latin typeface="+mn-lt"/>
                        </a:rPr>
                        <a:t>Key Questions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1042823" rtl="0" eaLnBrk="1" latinLnBrk="0" hangingPunct="1">
                        <a:spcAft>
                          <a:spcPts val="300"/>
                        </a:spcAft>
                        <a:buFont typeface="Arial" panose="020B0604020202020204" pitchFamily="34" charset="0"/>
                        <a:buNone/>
                      </a:pPr>
                      <a:r>
                        <a:rPr lang="en-GB" sz="1200" b="1" kern="1200" baseline="0" dirty="0">
                          <a:solidFill>
                            <a:schemeClr val="dk1"/>
                          </a:solidFill>
                          <a:latin typeface="+mn-lt"/>
                          <a:ea typeface="+mn-ea"/>
                          <a:cs typeface="+mn-cs"/>
                        </a:rPr>
                        <a:t>Word Limit</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644011"/>
                  </a:ext>
                </a:extLst>
              </a:tr>
              <a:tr h="382528">
                <a:tc rowSpan="2">
                  <a:txBody>
                    <a:bodyPr/>
                    <a:lstStyle/>
                    <a:p>
                      <a:pPr algn="l"/>
                      <a:r>
                        <a:rPr lang="en-IN" sz="1000" b="1" dirty="0">
                          <a:solidFill>
                            <a:schemeClr val="bg1"/>
                          </a:solidFill>
                          <a:latin typeface="+mn-lt"/>
                        </a:rPr>
                        <a:t>Water Efficient Process</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r>
                        <a:rPr lang="en-US" sz="1050" b="1" i="0" dirty="0">
                          <a:solidFill>
                            <a:schemeClr val="tx1"/>
                          </a:solidFill>
                          <a:latin typeface="Arial" panose="020B0604020202020204" pitchFamily="34" charset="0"/>
                          <a:cs typeface="Arial" panose="020B0604020202020204" pitchFamily="34" charset="0"/>
                        </a:rPr>
                        <a:t>Describe the process/ technology adopted by you to reduce the water usage for the past 3 years. </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marL="0" lvl="0" indent="0" algn="l" defTabSz="1042823" rtl="0" eaLnBrk="1" latinLnBrk="0" hangingPunct="1">
                        <a:spcAft>
                          <a:spcPts val="300"/>
                        </a:spcAft>
                        <a:buFont typeface="Arial" panose="020B0604020202020204" pitchFamily="34" charset="0"/>
                        <a:buNone/>
                      </a:pPr>
                      <a:r>
                        <a:rPr lang="en-GB" sz="1000" b="1" kern="1200" baseline="0" dirty="0">
                          <a:solidFill>
                            <a:schemeClr val="tx1"/>
                          </a:solidFill>
                          <a:latin typeface="+mn-lt"/>
                          <a:ea typeface="+mn-ea"/>
                          <a:cs typeface="+mn-cs"/>
                        </a:rPr>
                        <a:t>Max. up to 500 words</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39864">
                <a:tc vMerge="1">
                  <a:txBody>
                    <a:bodyPr/>
                    <a:lstStyle/>
                    <a:p>
                      <a:pPr algn="l"/>
                      <a:endParaRPr lang="en-IN" sz="12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i="0" dirty="0">
                          <a:solidFill>
                            <a:schemeClr val="tx1"/>
                          </a:solidFill>
                          <a:latin typeface="Arial" panose="020B0604020202020204" pitchFamily="34" charset="0"/>
                          <a:cs typeface="Arial" panose="020B0604020202020204" pitchFamily="34" charset="0"/>
                        </a:rPr>
                        <a:t>Is the process/ technology adopted by you unique as compared to industry?</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8668686"/>
                  </a:ext>
                </a:extLst>
              </a:tr>
              <a:tr h="505360">
                <a:tc>
                  <a:txBody>
                    <a:bodyPr/>
                    <a:lstStyle/>
                    <a:p>
                      <a:pPr algn="l"/>
                      <a:r>
                        <a:rPr lang="en-IN" sz="1000" b="1" dirty="0">
                          <a:solidFill>
                            <a:schemeClr val="bg1"/>
                          </a:solidFill>
                          <a:latin typeface="+mn-lt"/>
                        </a:rPr>
                        <a:t>Water Statistics </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r>
                        <a:rPr lang="en-IN" sz="1000" b="1" i="0" dirty="0">
                          <a:solidFill>
                            <a:schemeClr val="tx1"/>
                          </a:solidFill>
                          <a:latin typeface="Arial" panose="020B0604020202020204" pitchFamily="34" charset="0"/>
                          <a:cs typeface="Arial" panose="020B0604020202020204" pitchFamily="34" charset="0"/>
                        </a:rPr>
                        <a:t>Questionnaire on next page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GB" sz="10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33726"/>
                  </a:ext>
                </a:extLst>
              </a:tr>
            </a:tbl>
          </a:graphicData>
        </a:graphic>
      </p:graphicFrame>
      <p:grpSp>
        <p:nvGrpSpPr>
          <p:cNvPr id="8" name="Group 7">
            <a:extLst>
              <a:ext uri="{FF2B5EF4-FFF2-40B4-BE49-F238E27FC236}">
                <a16:creationId xmlns:a16="http://schemas.microsoft.com/office/drawing/2014/main" id="{BCADD07A-06B1-4D9A-9322-66FB8C28FB69}"/>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C7C6DB07-6F97-435E-9A27-86FF13689D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A55A0800-7A3B-4B53-92DB-07715EE6F657}"/>
                </a:ext>
              </a:extLst>
            </p:cNvPr>
            <p:cNvPicPr>
              <a:picLocks noChangeAspect="1"/>
            </p:cNvPicPr>
            <p:nvPr/>
          </p:nvPicPr>
          <p:blipFill>
            <a:blip r:embed="rId3"/>
            <a:stretch>
              <a:fillRect/>
            </a:stretch>
          </p:blipFill>
          <p:spPr bwMode="gray">
            <a:xfrm>
              <a:off x="8001000" y="3499"/>
              <a:ext cx="642449" cy="530352"/>
            </a:xfrm>
            <a:prstGeom prst="rect">
              <a:avLst/>
            </a:prstGeom>
          </p:spPr>
        </p:pic>
      </p:grpSp>
    </p:spTree>
    <p:extLst>
      <p:ext uri="{BB962C8B-B14F-4D97-AF65-F5344CB8AC3E}">
        <p14:creationId xmlns:p14="http://schemas.microsoft.com/office/powerpoint/2010/main" val="3440637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a:xfrm>
            <a:off x="457200" y="457200"/>
            <a:ext cx="7865024" cy="576784"/>
          </a:xfrm>
        </p:spPr>
        <p:txBody>
          <a:bodyPr>
            <a:normAutofit/>
          </a:bodyPr>
          <a:lstStyle/>
          <a:p>
            <a:r>
              <a:rPr lang="en-US" dirty="0"/>
              <a:t>7. Award for</a:t>
            </a:r>
            <a:r>
              <a:rPr lang="en-US" sz="2000" b="1" dirty="0"/>
              <a:t> </a:t>
            </a:r>
            <a:r>
              <a:rPr lang="en-IN" dirty="0"/>
              <a:t>Efficiency in Water Use</a:t>
            </a:r>
            <a:r>
              <a:rPr lang="en-IN"/>
              <a:t> (3/3)</a:t>
            </a:r>
            <a:endParaRPr lang="en-US" dirty="0"/>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22</a:t>
            </a:fld>
            <a:endParaRPr lang="en-US" dirty="0"/>
          </a:p>
        </p:txBody>
      </p:sp>
      <p:graphicFrame>
        <p:nvGraphicFramePr>
          <p:cNvPr id="7" name="Content Placeholder 7">
            <a:extLst>
              <a:ext uri="{FF2B5EF4-FFF2-40B4-BE49-F238E27FC236}">
                <a16:creationId xmlns:a16="http://schemas.microsoft.com/office/drawing/2014/main" id="{65D71542-7733-4035-802B-D6B9954E0D17}"/>
              </a:ext>
            </a:extLst>
          </p:cNvPr>
          <p:cNvGraphicFramePr>
            <a:graphicFrameLocks/>
          </p:cNvGraphicFramePr>
          <p:nvPr>
            <p:extLst>
              <p:ext uri="{D42A27DB-BD31-4B8C-83A1-F6EECF244321}">
                <p14:modId xmlns:p14="http://schemas.microsoft.com/office/powerpoint/2010/main" val="2268335293"/>
              </p:ext>
            </p:extLst>
          </p:nvPr>
        </p:nvGraphicFramePr>
        <p:xfrm>
          <a:off x="455295" y="1661160"/>
          <a:ext cx="8231503" cy="4511040"/>
        </p:xfrm>
        <a:graphic>
          <a:graphicData uri="http://schemas.openxmlformats.org/drawingml/2006/table">
            <a:tbl>
              <a:tblPr firstRow="1" bandRow="1">
                <a:tableStyleId>{5C22544A-7EE6-4342-B048-85BDC9FD1C3A}</a:tableStyleId>
              </a:tblPr>
              <a:tblGrid>
                <a:gridCol w="596560">
                  <a:extLst>
                    <a:ext uri="{9D8B030D-6E8A-4147-A177-3AD203B41FA5}">
                      <a16:colId xmlns:a16="http://schemas.microsoft.com/office/drawing/2014/main" val="3831309231"/>
                    </a:ext>
                  </a:extLst>
                </a:gridCol>
                <a:gridCol w="2995029">
                  <a:extLst>
                    <a:ext uri="{9D8B030D-6E8A-4147-A177-3AD203B41FA5}">
                      <a16:colId xmlns:a16="http://schemas.microsoft.com/office/drawing/2014/main" val="20000"/>
                    </a:ext>
                  </a:extLst>
                </a:gridCol>
                <a:gridCol w="1546638">
                  <a:extLst>
                    <a:ext uri="{9D8B030D-6E8A-4147-A177-3AD203B41FA5}">
                      <a16:colId xmlns:a16="http://schemas.microsoft.com/office/drawing/2014/main" val="845189744"/>
                    </a:ext>
                  </a:extLst>
                </a:gridCol>
                <a:gridCol w="1546638">
                  <a:extLst>
                    <a:ext uri="{9D8B030D-6E8A-4147-A177-3AD203B41FA5}">
                      <a16:colId xmlns:a16="http://schemas.microsoft.com/office/drawing/2014/main" val="2861436971"/>
                    </a:ext>
                  </a:extLst>
                </a:gridCol>
                <a:gridCol w="1546638">
                  <a:extLst>
                    <a:ext uri="{9D8B030D-6E8A-4147-A177-3AD203B41FA5}">
                      <a16:colId xmlns:a16="http://schemas.microsoft.com/office/drawing/2014/main" val="4123668411"/>
                    </a:ext>
                  </a:extLst>
                </a:gridCol>
              </a:tblGrid>
              <a:tr h="971859">
                <a:tc>
                  <a:txBody>
                    <a:bodyPr/>
                    <a:lstStyle/>
                    <a:p>
                      <a:pPr algn="l"/>
                      <a:endParaRPr lang="en-IN" sz="1200" b="1" dirty="0">
                        <a:solidFill>
                          <a:schemeClr val="tx1"/>
                        </a:solidFill>
                        <a:latin typeface="+mn-lt"/>
                      </a:endParaRP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a:solidFill>
                            <a:schemeClr val="tx1"/>
                          </a:solidFill>
                          <a:latin typeface="+mn-lt"/>
                        </a:rPr>
                        <a:t>Number of Initiatives taken towards water reduction in last 5 years. Brief about each initiative (Max. 250 words)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a:solidFill>
                            <a:schemeClr val="tx1"/>
                          </a:solidFill>
                          <a:latin typeface="+mn-lt"/>
                        </a:rPr>
                        <a:t>Absolute % reduction in water usage over previous year</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a:solidFill>
                            <a:schemeClr val="tx1"/>
                          </a:solidFill>
                          <a:latin typeface="+mn-lt"/>
                        </a:rPr>
                        <a:t>What is the target and roadmap for zero liquid discharge?</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a:solidFill>
                            <a:schemeClr val="tx1"/>
                          </a:solidFill>
                          <a:latin typeface="+mn-lt"/>
                        </a:rPr>
                        <a:t>Cost to benefit ratio of expenditure and savings realized  (INR Crores)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644011"/>
                  </a:ext>
                </a:extLst>
              </a:tr>
              <a:tr h="677356">
                <a:tc>
                  <a:txBody>
                    <a:bodyPr/>
                    <a:lstStyle/>
                    <a:p>
                      <a:pPr algn="l"/>
                      <a:r>
                        <a:rPr lang="en-IN" sz="1000" b="1" dirty="0">
                          <a:solidFill>
                            <a:schemeClr val="bg1"/>
                          </a:solidFill>
                          <a:latin typeface="+mn-lt"/>
                        </a:rPr>
                        <a:t>FY21 </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1.</a:t>
                      </a:r>
                    </a:p>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2.</a:t>
                      </a:r>
                    </a:p>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3.</a:t>
                      </a:r>
                    </a:p>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endParaRPr lang="en-US" sz="1000" b="1" dirty="0">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endParaRPr lang="en-US" sz="1000" b="1" dirty="0">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endParaRPr lang="en-US" sz="1000" b="1" dirty="0">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677356">
                <a:tc>
                  <a:txBody>
                    <a:bodyPr/>
                    <a:lstStyle/>
                    <a:p>
                      <a:pPr algn="l"/>
                      <a:r>
                        <a:rPr lang="en-IN" sz="1000" b="1" dirty="0">
                          <a:solidFill>
                            <a:schemeClr val="bg1"/>
                          </a:solidFill>
                          <a:latin typeface="+mn-lt"/>
                        </a:rPr>
                        <a:t>FY20</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1.</a:t>
                      </a:r>
                    </a:p>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2.</a:t>
                      </a:r>
                    </a:p>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3.</a:t>
                      </a:r>
                    </a:p>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b="1" dirty="0">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b="1" dirty="0">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000" b="1" dirty="0">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68336218"/>
                  </a:ext>
                </a:extLst>
              </a:tr>
              <a:tr h="677356">
                <a:tc>
                  <a:txBody>
                    <a:bodyPr/>
                    <a:lstStyle/>
                    <a:p>
                      <a:pPr algn="l"/>
                      <a:r>
                        <a:rPr lang="en-IN" sz="1000" b="1" dirty="0">
                          <a:solidFill>
                            <a:schemeClr val="bg1"/>
                          </a:solidFill>
                          <a:latin typeface="+mn-lt"/>
                        </a:rPr>
                        <a:t>FY19</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1.</a:t>
                      </a:r>
                    </a:p>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2.</a:t>
                      </a:r>
                    </a:p>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3.</a:t>
                      </a:r>
                    </a:p>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endParaRPr lang="en-IN" sz="1000" b="1"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endParaRPr lang="en-IN" sz="1000" b="1"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endParaRPr lang="en-IN" sz="1000" b="1"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16533726"/>
                  </a:ext>
                </a:extLst>
              </a:tr>
              <a:tr h="677356">
                <a:tc>
                  <a:txBody>
                    <a:bodyPr/>
                    <a:lstStyle/>
                    <a:p>
                      <a:pPr algn="l"/>
                      <a:r>
                        <a:rPr lang="en-IN" sz="1000" b="1" dirty="0">
                          <a:solidFill>
                            <a:schemeClr val="bg1"/>
                          </a:solidFill>
                          <a:latin typeface="+mn-lt"/>
                        </a:rPr>
                        <a:t>FY18</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1.</a:t>
                      </a:r>
                    </a:p>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2.</a:t>
                      </a:r>
                    </a:p>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3.</a:t>
                      </a:r>
                    </a:p>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endParaRPr lang="en-IN" sz="1000" b="1"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endParaRPr lang="en-IN" sz="1000" b="1"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endParaRPr lang="en-IN" sz="1000" b="1"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81003121"/>
                  </a:ext>
                </a:extLst>
              </a:tr>
              <a:tr h="677356">
                <a:tc>
                  <a:txBody>
                    <a:bodyPr/>
                    <a:lstStyle/>
                    <a:p>
                      <a:pPr algn="l"/>
                      <a:r>
                        <a:rPr lang="en-IN" sz="1000" b="1" dirty="0">
                          <a:solidFill>
                            <a:schemeClr val="bg1"/>
                          </a:solidFill>
                          <a:latin typeface="+mn-lt"/>
                        </a:rPr>
                        <a:t>FY17</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1.</a:t>
                      </a:r>
                    </a:p>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2.</a:t>
                      </a:r>
                    </a:p>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3.</a:t>
                      </a:r>
                    </a:p>
                    <a:p>
                      <a:pPr marL="0" indent="0" algn="just" eaLnBrk="1" fontAlgn="auto" hangingPunct="1">
                        <a:spcBef>
                          <a:spcPts val="0"/>
                        </a:spcBef>
                        <a:spcAft>
                          <a:spcPts val="0"/>
                        </a:spcAft>
                        <a:buClr>
                          <a:srgbClr val="FFFF00"/>
                        </a:buClr>
                        <a:buFont typeface="EYInterstate Light" panose="02000506000000020004" pitchFamily="2" charset="0"/>
                        <a:buNone/>
                      </a:pPr>
                      <a:r>
                        <a:rPr lang="en-US" sz="1000" b="1" dirty="0">
                          <a:solidFill>
                            <a:schemeClr val="tx1"/>
                          </a:solidFill>
                          <a:latin typeface="+mn-lt"/>
                        </a:rPr>
                        <a:t>….</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endParaRPr lang="en-IN" sz="1000" b="1"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endParaRPr lang="en-IN" sz="1000" b="1"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endParaRPr lang="en-IN" sz="1000" b="1" i="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07414228"/>
                  </a:ext>
                </a:extLst>
              </a:tr>
            </a:tbl>
          </a:graphicData>
        </a:graphic>
      </p:graphicFrame>
      <p:grpSp>
        <p:nvGrpSpPr>
          <p:cNvPr id="8" name="Group 7">
            <a:extLst>
              <a:ext uri="{FF2B5EF4-FFF2-40B4-BE49-F238E27FC236}">
                <a16:creationId xmlns:a16="http://schemas.microsoft.com/office/drawing/2014/main" id="{BCADD07A-06B1-4D9A-9322-66FB8C28FB69}"/>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C7C6DB07-6F97-435E-9A27-86FF13689D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A55A0800-7A3B-4B53-92DB-07715EE6F657}"/>
                </a:ext>
              </a:extLst>
            </p:cNvPr>
            <p:cNvPicPr>
              <a:picLocks noChangeAspect="1"/>
            </p:cNvPicPr>
            <p:nvPr/>
          </p:nvPicPr>
          <p:blipFill>
            <a:blip r:embed="rId3"/>
            <a:stretch>
              <a:fillRect/>
            </a:stretch>
          </p:blipFill>
          <p:spPr bwMode="gray">
            <a:xfrm>
              <a:off x="8001000" y="3499"/>
              <a:ext cx="642449" cy="530352"/>
            </a:xfrm>
            <a:prstGeom prst="rect">
              <a:avLst/>
            </a:prstGeom>
          </p:spPr>
        </p:pic>
      </p:grpSp>
    </p:spTree>
    <p:extLst>
      <p:ext uri="{BB962C8B-B14F-4D97-AF65-F5344CB8AC3E}">
        <p14:creationId xmlns:p14="http://schemas.microsoft.com/office/powerpoint/2010/main" val="1829319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8. Award for Commendable Work for Changing Public Perception</a:t>
            </a:r>
            <a:r>
              <a:rPr lang="en-US"/>
              <a:t> (1/2)</a:t>
            </a:r>
            <a:endParaRPr lang="en-US" dirty="0"/>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23</a:t>
            </a:fld>
            <a:endParaRPr lang="en-US" dirty="0"/>
          </a:p>
        </p:txBody>
      </p:sp>
      <p:grpSp>
        <p:nvGrpSpPr>
          <p:cNvPr id="8" name="Group 7">
            <a:extLst>
              <a:ext uri="{FF2B5EF4-FFF2-40B4-BE49-F238E27FC236}">
                <a16:creationId xmlns:a16="http://schemas.microsoft.com/office/drawing/2014/main" id="{B520B10E-814D-4BDB-A6FB-8F16EB301EB0}"/>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5523D84C-6D14-4885-BE46-2D6DFD4222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8E300D57-FE07-430A-BF7F-3950CC487586}"/>
                </a:ext>
              </a:extLst>
            </p:cNvPr>
            <p:cNvPicPr>
              <a:picLocks noChangeAspect="1"/>
            </p:cNvPicPr>
            <p:nvPr/>
          </p:nvPicPr>
          <p:blipFill>
            <a:blip r:embed="rId3"/>
            <a:stretch>
              <a:fillRect/>
            </a:stretch>
          </p:blipFill>
          <p:spPr bwMode="gray">
            <a:xfrm>
              <a:off x="8001000" y="3499"/>
              <a:ext cx="642449" cy="530352"/>
            </a:xfrm>
            <a:prstGeom prst="rect">
              <a:avLst/>
            </a:prstGeom>
          </p:spPr>
        </p:pic>
      </p:grpSp>
      <p:graphicFrame>
        <p:nvGraphicFramePr>
          <p:cNvPr id="12" name="Content Placeholder 7">
            <a:extLst>
              <a:ext uri="{FF2B5EF4-FFF2-40B4-BE49-F238E27FC236}">
                <a16:creationId xmlns:a16="http://schemas.microsoft.com/office/drawing/2014/main" id="{0694F3FD-7D50-4983-B271-BE78715DED46}"/>
              </a:ext>
            </a:extLst>
          </p:cNvPr>
          <p:cNvGraphicFramePr>
            <a:graphicFrameLocks/>
          </p:cNvGraphicFramePr>
          <p:nvPr>
            <p:extLst>
              <p:ext uri="{D42A27DB-BD31-4B8C-83A1-F6EECF244321}">
                <p14:modId xmlns:p14="http://schemas.microsoft.com/office/powerpoint/2010/main" val="1812264343"/>
              </p:ext>
            </p:extLst>
          </p:nvPr>
        </p:nvGraphicFramePr>
        <p:xfrm>
          <a:off x="471268" y="1828800"/>
          <a:ext cx="8229600" cy="4348416"/>
        </p:xfrm>
        <a:graphic>
          <a:graphicData uri="http://schemas.openxmlformats.org/drawingml/2006/table">
            <a:tbl>
              <a:tblPr firstRow="1" bandRow="1">
                <a:tableStyleId>{5C22544A-7EE6-4342-B048-85BDC9FD1C3A}</a:tableStyleId>
              </a:tblPr>
              <a:tblGrid>
                <a:gridCol w="1683327">
                  <a:extLst>
                    <a:ext uri="{9D8B030D-6E8A-4147-A177-3AD203B41FA5}">
                      <a16:colId xmlns:a16="http://schemas.microsoft.com/office/drawing/2014/main" val="3831309231"/>
                    </a:ext>
                  </a:extLst>
                </a:gridCol>
                <a:gridCol w="1496291">
                  <a:extLst>
                    <a:ext uri="{9D8B030D-6E8A-4147-A177-3AD203B41FA5}">
                      <a16:colId xmlns:a16="http://schemas.microsoft.com/office/drawing/2014/main" val="20000"/>
                    </a:ext>
                  </a:extLst>
                </a:gridCol>
                <a:gridCol w="5049982">
                  <a:extLst>
                    <a:ext uri="{9D8B030D-6E8A-4147-A177-3AD203B41FA5}">
                      <a16:colId xmlns:a16="http://schemas.microsoft.com/office/drawing/2014/main" val="20001"/>
                    </a:ext>
                  </a:extLst>
                </a:gridCol>
              </a:tblGrid>
              <a:tr h="383532">
                <a:tc gridSpan="3">
                  <a:txBody>
                    <a:bodyPr/>
                    <a:lstStyle/>
                    <a:p>
                      <a:pPr algn="l"/>
                      <a:r>
                        <a:rPr lang="en-IN" sz="1200" b="1">
                          <a:solidFill>
                            <a:schemeClr val="tx1"/>
                          </a:solidFill>
                          <a:latin typeface="+mn-lt"/>
                        </a:rPr>
                        <a:t>Application Form</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N" sz="1000" b="1">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171450" lvl="0" indent="-171450" algn="l" defTabSz="1042823" rtl="0" eaLnBrk="1" latinLnBrk="0" hangingPunct="1">
                        <a:spcAft>
                          <a:spcPts val="300"/>
                        </a:spcAft>
                        <a:buFont typeface="Arial" panose="020B0604020202020204" pitchFamily="34" charset="0"/>
                        <a:buChar char="•"/>
                      </a:pPr>
                      <a:endParaRPr lang="en-GB" sz="1000" b="1" kern="1200" baseline="0">
                        <a:solidFill>
                          <a:schemeClr val="dk1"/>
                        </a:solidFill>
                        <a:latin typeface="+mn-lt"/>
                        <a:ea typeface="+mn-ea"/>
                        <a:cs typeface="+mn-cs"/>
                      </a:endParaRPr>
                    </a:p>
                  </a:txBody>
                  <a:tcPr marL="36000" marR="36000" marT="36000" marB="3600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378644011"/>
                  </a:ext>
                </a:extLst>
              </a:tr>
              <a:tr h="383532">
                <a:tc>
                  <a:txBody>
                    <a:bodyPr/>
                    <a:lstStyle/>
                    <a:p>
                      <a:pPr algn="l"/>
                      <a:r>
                        <a:rPr lang="en-IN" sz="1200" b="1">
                          <a:solidFill>
                            <a:schemeClr val="bg1"/>
                          </a:solidFill>
                          <a:latin typeface="+mn-lt"/>
                        </a:rPr>
                        <a:t>Company Name</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dirty="0">
                          <a:solidFill>
                            <a:schemeClr val="tx1"/>
                          </a:solidFill>
                          <a:latin typeface="+mn-lt"/>
                        </a:rPr>
                        <a:t>Full Name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3532">
                <a:tc rowSpan="4">
                  <a:txBody>
                    <a:bodyPr/>
                    <a:lstStyle/>
                    <a:p>
                      <a:pPr algn="l"/>
                      <a:r>
                        <a:rPr lang="en-IN" sz="1200" b="1">
                          <a:solidFill>
                            <a:schemeClr val="bg1"/>
                          </a:solidFill>
                          <a:latin typeface="+mn-lt"/>
                        </a:rPr>
                        <a:t>Contact Person</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Name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33726"/>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Mobile No</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1687355"/>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Telephone No</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Email</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0741510"/>
                  </a:ext>
                </a:extLst>
              </a:tr>
              <a:tr h="383532">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Applicable Sub Category </a:t>
                      </a:r>
                    </a:p>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(Please tick the relevant bracket)</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Chemicals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84953">
                <a:tc vMerge="1">
                  <a:txBody>
                    <a:bodyPr/>
                    <a:lstStyle/>
                    <a:p>
                      <a:pPr algn="ctr"/>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Petrochemicals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83532">
                <a:tc rowSpan="3">
                  <a:txBody>
                    <a:bodyPr/>
                    <a:lstStyle/>
                    <a:p>
                      <a:pPr algn="l"/>
                      <a:r>
                        <a:rPr lang="en-IN" sz="1200" b="1">
                          <a:solidFill>
                            <a:schemeClr val="bg1"/>
                          </a:solidFill>
                          <a:latin typeface="+mn-lt"/>
                        </a:rPr>
                        <a:t>Revenue Bracket</a:t>
                      </a:r>
                    </a:p>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(Please tick the relevant bracket)</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&lt;100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6413506"/>
                  </a:ext>
                </a:extLst>
              </a:tr>
              <a:tr h="426937">
                <a:tc vMerge="1">
                  <a:txBody>
                    <a:bodyPr/>
                    <a:lstStyle/>
                    <a:p>
                      <a:pPr algn="l"/>
                      <a:endParaRPr lang="en-IN" sz="12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100-1,000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6643864"/>
                  </a:ext>
                </a:extLst>
              </a:tr>
              <a:tr h="383532">
                <a:tc vMerge="1">
                  <a:txBody>
                    <a:bodyPr/>
                    <a:lstStyle/>
                    <a:p>
                      <a:pPr algn="l"/>
                      <a:endParaRPr lang="en-IN" sz="12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&gt;1,000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1926050"/>
                  </a:ext>
                </a:extLst>
              </a:tr>
            </a:tbl>
          </a:graphicData>
        </a:graphic>
      </p:graphicFrame>
    </p:spTree>
    <p:extLst>
      <p:ext uri="{BB962C8B-B14F-4D97-AF65-F5344CB8AC3E}">
        <p14:creationId xmlns:p14="http://schemas.microsoft.com/office/powerpoint/2010/main" val="1487667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8. Award for Commendable Work for Changing Public Perception</a:t>
            </a:r>
            <a:r>
              <a:rPr lang="en-US"/>
              <a:t> (2/2)</a:t>
            </a:r>
            <a:endParaRPr lang="en-US" dirty="0"/>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24</a:t>
            </a:fld>
            <a:endParaRPr lang="en-US" dirty="0"/>
          </a:p>
        </p:txBody>
      </p:sp>
      <p:graphicFrame>
        <p:nvGraphicFramePr>
          <p:cNvPr id="7" name="Content Placeholder 7">
            <a:extLst>
              <a:ext uri="{FF2B5EF4-FFF2-40B4-BE49-F238E27FC236}">
                <a16:creationId xmlns:a16="http://schemas.microsoft.com/office/drawing/2014/main" id="{65D71542-7733-4035-802B-D6B9954E0D17}"/>
              </a:ext>
            </a:extLst>
          </p:cNvPr>
          <p:cNvGraphicFramePr>
            <a:graphicFrameLocks/>
          </p:cNvGraphicFramePr>
          <p:nvPr>
            <p:extLst>
              <p:ext uri="{D42A27DB-BD31-4B8C-83A1-F6EECF244321}">
                <p14:modId xmlns:p14="http://schemas.microsoft.com/office/powerpoint/2010/main" val="3187638623"/>
              </p:ext>
            </p:extLst>
          </p:nvPr>
        </p:nvGraphicFramePr>
        <p:xfrm>
          <a:off x="457200" y="1828800"/>
          <a:ext cx="8229601" cy="2955038"/>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3831309231"/>
                    </a:ext>
                  </a:extLst>
                </a:gridCol>
                <a:gridCol w="4876801">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410719">
                <a:tc>
                  <a:txBody>
                    <a:bodyPr/>
                    <a:lstStyle/>
                    <a:p>
                      <a:pPr algn="l"/>
                      <a:r>
                        <a:rPr lang="en-IN" sz="1200" b="1" dirty="0">
                          <a:solidFill>
                            <a:schemeClr val="tx1"/>
                          </a:solidFill>
                          <a:latin typeface="+mn-lt"/>
                        </a:rPr>
                        <a:t>Evaluation Parameters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1" dirty="0">
                          <a:solidFill>
                            <a:schemeClr val="tx1"/>
                          </a:solidFill>
                          <a:latin typeface="+mn-lt"/>
                        </a:rPr>
                        <a:t>Key Questions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1042823" rtl="0" eaLnBrk="1" latinLnBrk="0" hangingPunct="1">
                        <a:spcAft>
                          <a:spcPts val="300"/>
                        </a:spcAft>
                        <a:buFont typeface="Arial" panose="020B0604020202020204" pitchFamily="34" charset="0"/>
                        <a:buNone/>
                      </a:pPr>
                      <a:r>
                        <a:rPr lang="en-GB" sz="1200" b="1" kern="1200" baseline="0" dirty="0">
                          <a:solidFill>
                            <a:schemeClr val="dk1"/>
                          </a:solidFill>
                          <a:latin typeface="+mn-lt"/>
                          <a:ea typeface="+mn-ea"/>
                          <a:cs typeface="+mn-cs"/>
                        </a:rPr>
                        <a:t>Word Limit</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644011"/>
                  </a:ext>
                </a:extLst>
              </a:tr>
              <a:tr h="208794">
                <a:tc rowSpan="4">
                  <a:txBody>
                    <a:bodyPr/>
                    <a:lstStyle/>
                    <a:p>
                      <a:pPr algn="l"/>
                      <a:r>
                        <a:rPr lang="en-IN" sz="1000" b="1" dirty="0">
                          <a:solidFill>
                            <a:schemeClr val="bg1"/>
                          </a:solidFill>
                          <a:latin typeface="+mn-lt"/>
                        </a:rPr>
                        <a:t>Initiatives to Change Public Perception</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Describe in brief the initiative undertaken by your company with suitable documentation to show work executed</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4">
                  <a:txBody>
                    <a:bodyPr/>
                    <a:lstStyle/>
                    <a:p>
                      <a:pPr marL="0" lvl="0" indent="0" algn="l" defTabSz="1042823" rtl="0" eaLnBrk="1" latinLnBrk="0" hangingPunct="1">
                        <a:spcAft>
                          <a:spcPts val="300"/>
                        </a:spcAft>
                        <a:buFont typeface="Arial" panose="020B0604020202020204" pitchFamily="34" charset="0"/>
                        <a:buNone/>
                      </a:pPr>
                      <a:r>
                        <a:rPr lang="en-GB" sz="1000" b="1" kern="1200" baseline="0" dirty="0">
                          <a:solidFill>
                            <a:schemeClr val="tx1"/>
                          </a:solidFill>
                          <a:latin typeface="+mn-lt"/>
                          <a:ea typeface="+mn-ea"/>
                          <a:cs typeface="+mn-cs"/>
                        </a:rPr>
                        <a:t>Max. up to 500 words</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vMerge="1">
                  <a:txBody>
                    <a:bodyPr/>
                    <a:lstStyle/>
                    <a:p>
                      <a:pPr algn="l"/>
                      <a:endParaRPr lang="en-IN" sz="12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How many interactions/ campaigns has the company had with the people to improve public perception (Campaigns, workshops, roadshows, etc. to create awareness on how your company is saving energy, cutting water usage, reducing emissions)?</a:t>
                      </a:r>
                      <a:endParaRPr lang="en-IN" sz="1000" b="1" dirty="0">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8668686"/>
                  </a:ext>
                </a:extLst>
              </a:tr>
              <a:tr h="193554">
                <a:tc vMerge="1">
                  <a:txBody>
                    <a:bodyPr/>
                    <a:lstStyle/>
                    <a:p>
                      <a:pPr algn="l"/>
                      <a:endParaRPr lang="en-IN" sz="12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Kindly provide details of the investment/ expense incurred towards each initiative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8635194"/>
                  </a:ext>
                </a:extLst>
              </a:tr>
              <a:tr h="224034">
                <a:tc vMerge="1">
                  <a:txBody>
                    <a:bodyPr/>
                    <a:lstStyle/>
                    <a:p>
                      <a:pPr algn="l"/>
                      <a:endParaRPr lang="en-IN" sz="12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How is the initiative undertaken by you different/ unique compared to other such initiatives?</a:t>
                      </a:r>
                      <a:endParaRPr lang="en-IN" sz="1000" b="1" dirty="0">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2491978"/>
                  </a:ext>
                </a:extLst>
              </a:tr>
              <a:tr h="410719">
                <a:tc rowSpan="2">
                  <a:txBody>
                    <a:bodyPr/>
                    <a:lstStyle/>
                    <a:p>
                      <a:pPr algn="l"/>
                      <a:r>
                        <a:rPr lang="en-IN" sz="1000" b="1" dirty="0">
                          <a:solidFill>
                            <a:schemeClr val="bg1"/>
                          </a:solidFill>
                          <a:latin typeface="+mn-lt"/>
                        </a:rPr>
                        <a:t>Impacts &amp; Benefits</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Describe how your company has improved the  quality of life in the surroundings of your company</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000" b="1" kern="1200" baseline="0" dirty="0">
                          <a:solidFill>
                            <a:schemeClr val="tx1"/>
                          </a:solidFill>
                          <a:latin typeface="+mn-lt"/>
                          <a:ea typeface="+mn-ea"/>
                          <a:cs typeface="+mn-cs"/>
                        </a:rPr>
                        <a:t>Max. up to 750 words</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33726"/>
                  </a:ext>
                </a:extLst>
              </a:tr>
              <a:tr h="0">
                <a:tc vMerge="1">
                  <a:txBody>
                    <a:bodyPr/>
                    <a:lstStyle/>
                    <a:p>
                      <a:pPr algn="l"/>
                      <a:endParaRPr lang="en-IN" sz="10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Describe the benefit of the initiative for your company</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1687355"/>
                  </a:ext>
                </a:extLst>
              </a:tr>
            </a:tbl>
          </a:graphicData>
        </a:graphic>
      </p:graphicFrame>
      <p:grpSp>
        <p:nvGrpSpPr>
          <p:cNvPr id="8" name="Group 7">
            <a:extLst>
              <a:ext uri="{FF2B5EF4-FFF2-40B4-BE49-F238E27FC236}">
                <a16:creationId xmlns:a16="http://schemas.microsoft.com/office/drawing/2014/main" id="{BCADD07A-06B1-4D9A-9322-66FB8C28FB69}"/>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C7C6DB07-6F97-435E-9A27-86FF13689D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A55A0800-7A3B-4B53-92DB-07715EE6F657}"/>
                </a:ext>
              </a:extLst>
            </p:cNvPr>
            <p:cNvPicPr>
              <a:picLocks noChangeAspect="1"/>
            </p:cNvPicPr>
            <p:nvPr/>
          </p:nvPicPr>
          <p:blipFill>
            <a:blip r:embed="rId3"/>
            <a:stretch>
              <a:fillRect/>
            </a:stretch>
          </p:blipFill>
          <p:spPr bwMode="gray">
            <a:xfrm>
              <a:off x="8001000" y="3499"/>
              <a:ext cx="642449" cy="530352"/>
            </a:xfrm>
            <a:prstGeom prst="rect">
              <a:avLst/>
            </a:prstGeom>
          </p:spPr>
        </p:pic>
      </p:grpSp>
    </p:spTree>
    <p:extLst>
      <p:ext uri="{BB962C8B-B14F-4D97-AF65-F5344CB8AC3E}">
        <p14:creationId xmlns:p14="http://schemas.microsoft.com/office/powerpoint/2010/main" val="1272578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9. Award for Environmentally Friendly Company of the Year</a:t>
            </a:r>
            <a:r>
              <a:rPr lang="en-US"/>
              <a:t> (1/3)</a:t>
            </a:r>
            <a:endParaRPr lang="en-US" dirty="0"/>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25</a:t>
            </a:fld>
            <a:endParaRPr lang="en-US" dirty="0"/>
          </a:p>
        </p:txBody>
      </p:sp>
      <p:grpSp>
        <p:nvGrpSpPr>
          <p:cNvPr id="8" name="Group 7">
            <a:extLst>
              <a:ext uri="{FF2B5EF4-FFF2-40B4-BE49-F238E27FC236}">
                <a16:creationId xmlns:a16="http://schemas.microsoft.com/office/drawing/2014/main" id="{B520B10E-814D-4BDB-A6FB-8F16EB301EB0}"/>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5523D84C-6D14-4885-BE46-2D6DFD4222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8E300D57-FE07-430A-BF7F-3950CC487586}"/>
                </a:ext>
              </a:extLst>
            </p:cNvPr>
            <p:cNvPicPr>
              <a:picLocks noChangeAspect="1"/>
            </p:cNvPicPr>
            <p:nvPr/>
          </p:nvPicPr>
          <p:blipFill>
            <a:blip r:embed="rId3"/>
            <a:stretch>
              <a:fillRect/>
            </a:stretch>
          </p:blipFill>
          <p:spPr bwMode="gray">
            <a:xfrm>
              <a:off x="8001000" y="3499"/>
              <a:ext cx="642449" cy="530352"/>
            </a:xfrm>
            <a:prstGeom prst="rect">
              <a:avLst/>
            </a:prstGeom>
          </p:spPr>
        </p:pic>
      </p:grpSp>
      <p:graphicFrame>
        <p:nvGraphicFramePr>
          <p:cNvPr id="12" name="Content Placeholder 7">
            <a:extLst>
              <a:ext uri="{FF2B5EF4-FFF2-40B4-BE49-F238E27FC236}">
                <a16:creationId xmlns:a16="http://schemas.microsoft.com/office/drawing/2014/main" id="{5C177363-3FC0-4968-B016-C4B734CE1295}"/>
              </a:ext>
            </a:extLst>
          </p:cNvPr>
          <p:cNvGraphicFramePr>
            <a:graphicFrameLocks/>
          </p:cNvGraphicFramePr>
          <p:nvPr>
            <p:extLst>
              <p:ext uri="{D42A27DB-BD31-4B8C-83A1-F6EECF244321}">
                <p14:modId xmlns:p14="http://schemas.microsoft.com/office/powerpoint/2010/main" val="2464645852"/>
              </p:ext>
            </p:extLst>
          </p:nvPr>
        </p:nvGraphicFramePr>
        <p:xfrm>
          <a:off x="471268" y="1828800"/>
          <a:ext cx="8229600" cy="4348416"/>
        </p:xfrm>
        <a:graphic>
          <a:graphicData uri="http://schemas.openxmlformats.org/drawingml/2006/table">
            <a:tbl>
              <a:tblPr firstRow="1" bandRow="1">
                <a:tableStyleId>{5C22544A-7EE6-4342-B048-85BDC9FD1C3A}</a:tableStyleId>
              </a:tblPr>
              <a:tblGrid>
                <a:gridCol w="1683327">
                  <a:extLst>
                    <a:ext uri="{9D8B030D-6E8A-4147-A177-3AD203B41FA5}">
                      <a16:colId xmlns:a16="http://schemas.microsoft.com/office/drawing/2014/main" val="3831309231"/>
                    </a:ext>
                  </a:extLst>
                </a:gridCol>
                <a:gridCol w="1496291">
                  <a:extLst>
                    <a:ext uri="{9D8B030D-6E8A-4147-A177-3AD203B41FA5}">
                      <a16:colId xmlns:a16="http://schemas.microsoft.com/office/drawing/2014/main" val="20000"/>
                    </a:ext>
                  </a:extLst>
                </a:gridCol>
                <a:gridCol w="5049982">
                  <a:extLst>
                    <a:ext uri="{9D8B030D-6E8A-4147-A177-3AD203B41FA5}">
                      <a16:colId xmlns:a16="http://schemas.microsoft.com/office/drawing/2014/main" val="20001"/>
                    </a:ext>
                  </a:extLst>
                </a:gridCol>
              </a:tblGrid>
              <a:tr h="383532">
                <a:tc gridSpan="3">
                  <a:txBody>
                    <a:bodyPr/>
                    <a:lstStyle/>
                    <a:p>
                      <a:pPr algn="l"/>
                      <a:r>
                        <a:rPr lang="en-IN" sz="1200" b="1">
                          <a:solidFill>
                            <a:schemeClr val="tx1"/>
                          </a:solidFill>
                          <a:latin typeface="+mn-lt"/>
                        </a:rPr>
                        <a:t>Application Form</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N" sz="1000" b="1">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171450" lvl="0" indent="-171450" algn="l" defTabSz="1042823" rtl="0" eaLnBrk="1" latinLnBrk="0" hangingPunct="1">
                        <a:spcAft>
                          <a:spcPts val="300"/>
                        </a:spcAft>
                        <a:buFont typeface="Arial" panose="020B0604020202020204" pitchFamily="34" charset="0"/>
                        <a:buChar char="•"/>
                      </a:pPr>
                      <a:endParaRPr lang="en-GB" sz="1000" b="1" kern="1200" baseline="0">
                        <a:solidFill>
                          <a:schemeClr val="dk1"/>
                        </a:solidFill>
                        <a:latin typeface="+mn-lt"/>
                        <a:ea typeface="+mn-ea"/>
                        <a:cs typeface="+mn-cs"/>
                      </a:endParaRPr>
                    </a:p>
                  </a:txBody>
                  <a:tcPr marL="36000" marR="36000" marT="36000" marB="3600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378644011"/>
                  </a:ext>
                </a:extLst>
              </a:tr>
              <a:tr h="383532">
                <a:tc>
                  <a:txBody>
                    <a:bodyPr/>
                    <a:lstStyle/>
                    <a:p>
                      <a:pPr algn="l"/>
                      <a:r>
                        <a:rPr lang="en-IN" sz="1200" b="1">
                          <a:solidFill>
                            <a:schemeClr val="bg1"/>
                          </a:solidFill>
                          <a:latin typeface="+mn-lt"/>
                        </a:rPr>
                        <a:t>Company Name</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Full Name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3532">
                <a:tc rowSpan="4">
                  <a:txBody>
                    <a:bodyPr/>
                    <a:lstStyle/>
                    <a:p>
                      <a:pPr algn="l"/>
                      <a:r>
                        <a:rPr lang="en-IN" sz="1200" b="1">
                          <a:solidFill>
                            <a:schemeClr val="bg1"/>
                          </a:solidFill>
                          <a:latin typeface="+mn-lt"/>
                        </a:rPr>
                        <a:t>Contact Person</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Name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33726"/>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Mobile No</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1687355"/>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dirty="0">
                          <a:solidFill>
                            <a:schemeClr val="tx1"/>
                          </a:solidFill>
                          <a:latin typeface="+mn-lt"/>
                        </a:rPr>
                        <a:t>Telephone No</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Email</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0741510"/>
                  </a:ext>
                </a:extLst>
              </a:tr>
              <a:tr h="383532">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Applicable Sub Category </a:t>
                      </a:r>
                    </a:p>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(Please tick the relevant bracket)</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Chemicals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84953">
                <a:tc vMerge="1">
                  <a:txBody>
                    <a:bodyPr/>
                    <a:lstStyle/>
                    <a:p>
                      <a:pPr algn="ctr"/>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Petrochemicals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83532">
                <a:tc rowSpan="3">
                  <a:txBody>
                    <a:bodyPr/>
                    <a:lstStyle/>
                    <a:p>
                      <a:pPr algn="l"/>
                      <a:r>
                        <a:rPr lang="en-IN" sz="1200" b="1">
                          <a:solidFill>
                            <a:schemeClr val="bg1"/>
                          </a:solidFill>
                          <a:latin typeface="+mn-lt"/>
                        </a:rPr>
                        <a:t>Revenue Bracket</a:t>
                      </a:r>
                    </a:p>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(Please tick the relevant bracket)</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&lt;100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6413506"/>
                  </a:ext>
                </a:extLst>
              </a:tr>
              <a:tr h="426937">
                <a:tc vMerge="1">
                  <a:txBody>
                    <a:bodyPr/>
                    <a:lstStyle/>
                    <a:p>
                      <a:pPr algn="l"/>
                      <a:endParaRPr lang="en-IN" sz="12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100-1,000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6643864"/>
                  </a:ext>
                </a:extLst>
              </a:tr>
              <a:tr h="383532">
                <a:tc vMerge="1">
                  <a:txBody>
                    <a:bodyPr/>
                    <a:lstStyle/>
                    <a:p>
                      <a:pPr algn="l"/>
                      <a:endParaRPr lang="en-IN" sz="12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&gt;1,000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1926050"/>
                  </a:ext>
                </a:extLst>
              </a:tr>
            </a:tbl>
          </a:graphicData>
        </a:graphic>
      </p:graphicFrame>
    </p:spTree>
    <p:extLst>
      <p:ext uri="{BB962C8B-B14F-4D97-AF65-F5344CB8AC3E}">
        <p14:creationId xmlns:p14="http://schemas.microsoft.com/office/powerpoint/2010/main" val="3090688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9. Award for Environmentally Friendly Company of the Year</a:t>
            </a:r>
            <a:r>
              <a:rPr lang="en-US"/>
              <a:t> (2/3)</a:t>
            </a:r>
            <a:endParaRPr lang="en-US" dirty="0"/>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26</a:t>
            </a:fld>
            <a:endParaRPr lang="en-US" dirty="0"/>
          </a:p>
        </p:txBody>
      </p:sp>
      <p:graphicFrame>
        <p:nvGraphicFramePr>
          <p:cNvPr id="7" name="Content Placeholder 7">
            <a:extLst>
              <a:ext uri="{FF2B5EF4-FFF2-40B4-BE49-F238E27FC236}">
                <a16:creationId xmlns:a16="http://schemas.microsoft.com/office/drawing/2014/main" id="{65D71542-7733-4035-802B-D6B9954E0D17}"/>
              </a:ext>
            </a:extLst>
          </p:cNvPr>
          <p:cNvGraphicFramePr>
            <a:graphicFrameLocks/>
          </p:cNvGraphicFramePr>
          <p:nvPr>
            <p:extLst>
              <p:ext uri="{D42A27DB-BD31-4B8C-83A1-F6EECF244321}">
                <p14:modId xmlns:p14="http://schemas.microsoft.com/office/powerpoint/2010/main" val="2486547111"/>
              </p:ext>
            </p:extLst>
          </p:nvPr>
        </p:nvGraphicFramePr>
        <p:xfrm>
          <a:off x="457200" y="1524350"/>
          <a:ext cx="8229601" cy="4600958"/>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3831309231"/>
                    </a:ext>
                  </a:extLst>
                </a:gridCol>
                <a:gridCol w="4876801">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410719">
                <a:tc>
                  <a:txBody>
                    <a:bodyPr/>
                    <a:lstStyle/>
                    <a:p>
                      <a:pPr algn="l"/>
                      <a:r>
                        <a:rPr lang="en-IN" sz="1200" b="1" dirty="0">
                          <a:solidFill>
                            <a:schemeClr val="tx1"/>
                          </a:solidFill>
                          <a:latin typeface="+mn-lt"/>
                        </a:rPr>
                        <a:t>Evaluation Parameters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1" dirty="0">
                          <a:solidFill>
                            <a:schemeClr val="tx1"/>
                          </a:solidFill>
                          <a:latin typeface="+mn-lt"/>
                        </a:rPr>
                        <a:t>Key Questions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1042823" rtl="0" eaLnBrk="1" latinLnBrk="0" hangingPunct="1">
                        <a:spcAft>
                          <a:spcPts val="300"/>
                        </a:spcAft>
                        <a:buFont typeface="Arial" panose="020B0604020202020204" pitchFamily="34" charset="0"/>
                        <a:buNone/>
                      </a:pPr>
                      <a:r>
                        <a:rPr lang="en-GB" sz="1200" b="1" kern="1200" baseline="0" dirty="0">
                          <a:solidFill>
                            <a:schemeClr val="dk1"/>
                          </a:solidFill>
                          <a:latin typeface="+mn-lt"/>
                          <a:ea typeface="+mn-ea"/>
                          <a:cs typeface="+mn-cs"/>
                        </a:rPr>
                        <a:t>Word Limit</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644011"/>
                  </a:ext>
                </a:extLst>
              </a:tr>
              <a:tr h="208794">
                <a:tc rowSpan="4">
                  <a:txBody>
                    <a:bodyPr/>
                    <a:lstStyle/>
                    <a:p>
                      <a:pPr algn="l"/>
                      <a:r>
                        <a:rPr lang="en-IN" sz="1000" b="1" dirty="0">
                          <a:solidFill>
                            <a:schemeClr val="bg1"/>
                          </a:solidFill>
                          <a:latin typeface="+mn-lt"/>
                        </a:rPr>
                        <a:t>Environmental Policies</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List of voluntary environmental standards adopted by your company and roadmap to achieve it</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4">
                  <a:txBody>
                    <a:bodyPr/>
                    <a:lstStyle/>
                    <a:p>
                      <a:pPr marL="0" lvl="0" indent="0" algn="l" defTabSz="1042823" rtl="0" eaLnBrk="1" latinLnBrk="0" hangingPunct="1">
                        <a:spcAft>
                          <a:spcPts val="300"/>
                        </a:spcAft>
                        <a:buFont typeface="Arial" panose="020B0604020202020204" pitchFamily="34" charset="0"/>
                        <a:buNone/>
                      </a:pPr>
                      <a:r>
                        <a:rPr lang="en-GB" sz="1000" b="1" kern="1200" baseline="0" dirty="0">
                          <a:solidFill>
                            <a:schemeClr val="tx1"/>
                          </a:solidFill>
                          <a:latin typeface="+mn-lt"/>
                          <a:ea typeface="+mn-ea"/>
                          <a:cs typeface="+mn-cs"/>
                        </a:rPr>
                        <a:t>Max. up to 1000 words</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vMerge="1">
                  <a:txBody>
                    <a:bodyPr/>
                    <a:lstStyle/>
                    <a:p>
                      <a:pPr algn="l"/>
                      <a:endParaRPr lang="en-IN" sz="12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What are the measures taken by the company to improve the air quality, increase the recyclability of water and reduce the effluents and hazardous waste?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8668686"/>
                  </a:ext>
                </a:extLst>
              </a:tr>
              <a:tr h="193554">
                <a:tc vMerge="1">
                  <a:txBody>
                    <a:bodyPr/>
                    <a:lstStyle/>
                    <a:p>
                      <a:pPr algn="l"/>
                      <a:endParaRPr lang="en-IN" sz="12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What percentage of your total energy consumption is from renewable sources (i.e. Solar / Wind / Hydro)? Has the company shifted to renewable energy?</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8635194"/>
                  </a:ext>
                </a:extLst>
              </a:tr>
              <a:tr h="224034">
                <a:tc vMerge="1">
                  <a:txBody>
                    <a:bodyPr/>
                    <a:lstStyle/>
                    <a:p>
                      <a:pPr algn="l"/>
                      <a:endParaRPr lang="en-IN" sz="12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Please put down the efforts spend towards environmental awareness programs for various stakeholders (such as customer education on correct usage of chemicals, planting trees, etc.?</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2491978"/>
                  </a:ext>
                </a:extLst>
              </a:tr>
              <a:tr h="0">
                <a:tc rowSpan="4">
                  <a:txBody>
                    <a:bodyPr/>
                    <a:lstStyle/>
                    <a:p>
                      <a:pPr algn="l"/>
                      <a:r>
                        <a:rPr lang="en-IN" sz="1000" b="1" dirty="0">
                          <a:solidFill>
                            <a:schemeClr val="bg1"/>
                          </a:solidFill>
                          <a:latin typeface="+mn-lt"/>
                        </a:rPr>
                        <a:t>Green Products</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Kindly give the number &amp; details of green products in the product portfolio of your company.</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4">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000" b="1" kern="1200" baseline="0" dirty="0">
                          <a:solidFill>
                            <a:schemeClr val="tx1"/>
                          </a:solidFill>
                          <a:latin typeface="+mn-lt"/>
                          <a:ea typeface="+mn-ea"/>
                          <a:cs typeface="+mn-cs"/>
                        </a:rPr>
                        <a:t>Max. up to 500 words</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8336218"/>
                  </a:ext>
                </a:extLst>
              </a:tr>
              <a:tr h="0">
                <a:tc vMerge="1">
                  <a:txBody>
                    <a:bodyPr/>
                    <a:lstStyle/>
                    <a:p>
                      <a:pPr algn="l"/>
                      <a:endParaRPr lang="en-IN" sz="10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What is the amount of recyclability your company is able to incorporate into your products/ process? (end of life product/ solvent/ energy/ steam/ etc.)</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GB" sz="10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2008642"/>
                  </a:ext>
                </a:extLst>
              </a:tr>
              <a:tr h="0">
                <a:tc vMerge="1">
                  <a:txBody>
                    <a:bodyPr/>
                    <a:lstStyle/>
                    <a:p>
                      <a:endParaRPr lang="en-GB"/>
                    </a:p>
                  </a:txBody>
                  <a:tcPr/>
                </a:tc>
                <a:tc>
                  <a:txBody>
                    <a:bodyPr/>
                    <a:lstStyle/>
                    <a:p>
                      <a:r>
                        <a:rPr lang="en-US" sz="1000" b="1" dirty="0">
                          <a:solidFill>
                            <a:schemeClr val="tx1"/>
                          </a:solidFill>
                          <a:latin typeface="+mn-lt"/>
                        </a:rPr>
                        <a:t>Kindly give the budget/ spend on innovation and R&amp;D for green products in the last 5 years (INR lakh and % of revenue)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GB"/>
                    </a:p>
                  </a:txBody>
                  <a:tcPr/>
                </a:tc>
                <a:extLst>
                  <a:ext uri="{0D108BD9-81ED-4DB2-BD59-A6C34878D82A}">
                    <a16:rowId xmlns:a16="http://schemas.microsoft.com/office/drawing/2014/main" val="522228735"/>
                  </a:ext>
                </a:extLst>
              </a:tr>
              <a:tr h="0">
                <a:tc vMerge="1">
                  <a:txBody>
                    <a:bodyPr/>
                    <a:lstStyle/>
                    <a:p>
                      <a:pPr algn="l"/>
                      <a:endParaRPr lang="en-IN" sz="10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Do you have mandatory green standards for your suppliers, vendors and channel partners? How many of your suppliers/ vendors are certified for adherence to environmental norms?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GB" sz="10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0964163"/>
                  </a:ext>
                </a:extLst>
              </a:tr>
              <a:tr h="410719">
                <a:tc>
                  <a:txBody>
                    <a:bodyPr/>
                    <a:lstStyle/>
                    <a:p>
                      <a:pPr algn="l"/>
                      <a:r>
                        <a:rPr lang="en-IN" sz="1000" b="1" dirty="0">
                          <a:solidFill>
                            <a:schemeClr val="bg1"/>
                          </a:solidFill>
                          <a:latin typeface="+mn-lt"/>
                        </a:rPr>
                        <a:t>Statistics</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Questionnaire on next page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GB" sz="10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33726"/>
                  </a:ext>
                </a:extLst>
              </a:tr>
            </a:tbl>
          </a:graphicData>
        </a:graphic>
      </p:graphicFrame>
      <p:grpSp>
        <p:nvGrpSpPr>
          <p:cNvPr id="8" name="Group 7">
            <a:extLst>
              <a:ext uri="{FF2B5EF4-FFF2-40B4-BE49-F238E27FC236}">
                <a16:creationId xmlns:a16="http://schemas.microsoft.com/office/drawing/2014/main" id="{BCADD07A-06B1-4D9A-9322-66FB8C28FB69}"/>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C7C6DB07-6F97-435E-9A27-86FF13689D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A55A0800-7A3B-4B53-92DB-07715EE6F657}"/>
                </a:ext>
              </a:extLst>
            </p:cNvPr>
            <p:cNvPicPr>
              <a:picLocks noChangeAspect="1"/>
            </p:cNvPicPr>
            <p:nvPr/>
          </p:nvPicPr>
          <p:blipFill>
            <a:blip r:embed="rId3"/>
            <a:stretch>
              <a:fillRect/>
            </a:stretch>
          </p:blipFill>
          <p:spPr bwMode="gray">
            <a:xfrm>
              <a:off x="8001000" y="3499"/>
              <a:ext cx="642449" cy="530352"/>
            </a:xfrm>
            <a:prstGeom prst="rect">
              <a:avLst/>
            </a:prstGeom>
          </p:spPr>
        </p:pic>
      </p:grpSp>
    </p:spTree>
    <p:extLst>
      <p:ext uri="{BB962C8B-B14F-4D97-AF65-F5344CB8AC3E}">
        <p14:creationId xmlns:p14="http://schemas.microsoft.com/office/powerpoint/2010/main" val="1413048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9. Award for Environmentally Friendly Company of the Year</a:t>
            </a:r>
            <a:r>
              <a:rPr lang="en-US"/>
              <a:t> (3/3)</a:t>
            </a:r>
            <a:endParaRPr lang="en-US" dirty="0"/>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27</a:t>
            </a:fld>
            <a:endParaRPr lang="en-US" dirty="0"/>
          </a:p>
        </p:txBody>
      </p:sp>
      <p:grpSp>
        <p:nvGrpSpPr>
          <p:cNvPr id="8" name="Group 7">
            <a:extLst>
              <a:ext uri="{FF2B5EF4-FFF2-40B4-BE49-F238E27FC236}">
                <a16:creationId xmlns:a16="http://schemas.microsoft.com/office/drawing/2014/main" id="{B520B10E-814D-4BDB-A6FB-8F16EB301EB0}"/>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5523D84C-6D14-4885-BE46-2D6DFD4222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8E300D57-FE07-430A-BF7F-3950CC487586}"/>
                </a:ext>
              </a:extLst>
            </p:cNvPr>
            <p:cNvPicPr>
              <a:picLocks noChangeAspect="1"/>
            </p:cNvPicPr>
            <p:nvPr/>
          </p:nvPicPr>
          <p:blipFill>
            <a:blip r:embed="rId3"/>
            <a:stretch>
              <a:fillRect/>
            </a:stretch>
          </p:blipFill>
          <p:spPr bwMode="gray">
            <a:xfrm>
              <a:off x="8001000" y="3499"/>
              <a:ext cx="642449" cy="530352"/>
            </a:xfrm>
            <a:prstGeom prst="rect">
              <a:avLst/>
            </a:prstGeom>
          </p:spPr>
        </p:pic>
      </p:grpSp>
      <p:graphicFrame>
        <p:nvGraphicFramePr>
          <p:cNvPr id="12" name="Table 11">
            <a:extLst>
              <a:ext uri="{FF2B5EF4-FFF2-40B4-BE49-F238E27FC236}">
                <a16:creationId xmlns:a16="http://schemas.microsoft.com/office/drawing/2014/main" id="{ED07E1E6-AD24-47E8-B154-A7542BD41184}"/>
              </a:ext>
            </a:extLst>
          </p:cNvPr>
          <p:cNvGraphicFramePr>
            <a:graphicFrameLocks noGrp="1"/>
          </p:cNvGraphicFramePr>
          <p:nvPr>
            <p:extLst>
              <p:ext uri="{D42A27DB-BD31-4B8C-83A1-F6EECF244321}">
                <p14:modId xmlns:p14="http://schemas.microsoft.com/office/powerpoint/2010/main" val="3464837113"/>
              </p:ext>
            </p:extLst>
          </p:nvPr>
        </p:nvGraphicFramePr>
        <p:xfrm>
          <a:off x="457200" y="1842666"/>
          <a:ext cx="8231505" cy="2665868"/>
        </p:xfrm>
        <a:graphic>
          <a:graphicData uri="http://schemas.openxmlformats.org/drawingml/2006/table">
            <a:tbl>
              <a:tblPr firstRow="1" bandRow="1">
                <a:tableStyleId>{93296810-A885-4BE3-A3E7-6D5BEEA58F35}</a:tableStyleId>
              </a:tblPr>
              <a:tblGrid>
                <a:gridCol w="2590800">
                  <a:extLst>
                    <a:ext uri="{9D8B030D-6E8A-4147-A177-3AD203B41FA5}">
                      <a16:colId xmlns:a16="http://schemas.microsoft.com/office/drawing/2014/main" val="833683150"/>
                    </a:ext>
                  </a:extLst>
                </a:gridCol>
                <a:gridCol w="1128141">
                  <a:extLst>
                    <a:ext uri="{9D8B030D-6E8A-4147-A177-3AD203B41FA5}">
                      <a16:colId xmlns:a16="http://schemas.microsoft.com/office/drawing/2014/main" val="1626862449"/>
                    </a:ext>
                  </a:extLst>
                </a:gridCol>
                <a:gridCol w="1128141">
                  <a:extLst>
                    <a:ext uri="{9D8B030D-6E8A-4147-A177-3AD203B41FA5}">
                      <a16:colId xmlns:a16="http://schemas.microsoft.com/office/drawing/2014/main" val="2350577197"/>
                    </a:ext>
                  </a:extLst>
                </a:gridCol>
                <a:gridCol w="1128141">
                  <a:extLst>
                    <a:ext uri="{9D8B030D-6E8A-4147-A177-3AD203B41FA5}">
                      <a16:colId xmlns:a16="http://schemas.microsoft.com/office/drawing/2014/main" val="801396947"/>
                    </a:ext>
                  </a:extLst>
                </a:gridCol>
                <a:gridCol w="1128141">
                  <a:extLst>
                    <a:ext uri="{9D8B030D-6E8A-4147-A177-3AD203B41FA5}">
                      <a16:colId xmlns:a16="http://schemas.microsoft.com/office/drawing/2014/main" val="1063664747"/>
                    </a:ext>
                  </a:extLst>
                </a:gridCol>
                <a:gridCol w="1128141">
                  <a:extLst>
                    <a:ext uri="{9D8B030D-6E8A-4147-A177-3AD203B41FA5}">
                      <a16:colId xmlns:a16="http://schemas.microsoft.com/office/drawing/2014/main" val="2440228098"/>
                    </a:ext>
                  </a:extLst>
                </a:gridCol>
              </a:tblGrid>
              <a:tr h="521570">
                <a:tc>
                  <a:txBody>
                    <a:bodyPr/>
                    <a:lstStyle/>
                    <a:p>
                      <a:pPr marL="108000" algn="ctr">
                        <a:lnSpc>
                          <a:spcPct val="115000"/>
                        </a:lnSpc>
                        <a:spcAft>
                          <a:spcPts val="0"/>
                        </a:spcAft>
                      </a:pPr>
                      <a:r>
                        <a:rPr lang="en-IN" sz="1000" dirty="0">
                          <a:effectLst/>
                          <a:latin typeface="+mn-lt"/>
                        </a:rPr>
                        <a:t>Parameter</a:t>
                      </a:r>
                      <a:endParaRPr lang="en-IN" sz="1000" dirty="0">
                        <a:solidFill>
                          <a:schemeClr val="tx1"/>
                        </a:solidFill>
                        <a:effectLst/>
                        <a:latin typeface="+mn-lt"/>
                        <a:ea typeface="Calibri"/>
                        <a:cs typeface="Times New Roman"/>
                      </a:endParaRPr>
                    </a:p>
                  </a:txBody>
                  <a:tcPr marL="68580" marR="68580" marT="0" marB="0" anchor="ctr"/>
                </a:tc>
                <a:tc>
                  <a:txBody>
                    <a:bodyPr/>
                    <a:lstStyle/>
                    <a:p>
                      <a:pPr marL="108000" algn="ctr">
                        <a:lnSpc>
                          <a:spcPct val="115000"/>
                        </a:lnSpc>
                        <a:spcAft>
                          <a:spcPts val="0"/>
                        </a:spcAft>
                      </a:pPr>
                      <a:r>
                        <a:rPr lang="en-IN" sz="1000" dirty="0">
                          <a:solidFill>
                            <a:schemeClr val="bg1"/>
                          </a:solidFill>
                          <a:effectLst/>
                          <a:latin typeface="+mn-lt"/>
                        </a:rPr>
                        <a:t>FY 21</a:t>
                      </a:r>
                      <a:endParaRPr lang="en-IN" sz="1000" b="1" dirty="0">
                        <a:solidFill>
                          <a:schemeClr val="bg1"/>
                        </a:solidFill>
                        <a:effectLst/>
                        <a:latin typeface="+mn-lt"/>
                        <a:ea typeface="Calibri"/>
                        <a:cs typeface="Times New Roman"/>
                      </a:endParaRPr>
                    </a:p>
                  </a:txBody>
                  <a:tcPr marL="68580" marR="68580" marT="0" marB="0" anchor="ctr"/>
                </a:tc>
                <a:tc>
                  <a:txBody>
                    <a:bodyPr/>
                    <a:lstStyle/>
                    <a:p>
                      <a:pPr marL="108000" algn="ctr">
                        <a:lnSpc>
                          <a:spcPct val="115000"/>
                        </a:lnSpc>
                        <a:spcAft>
                          <a:spcPts val="0"/>
                        </a:spcAft>
                      </a:pPr>
                      <a:r>
                        <a:rPr lang="en-IN" sz="1000" b="1" dirty="0">
                          <a:solidFill>
                            <a:schemeClr val="bg1"/>
                          </a:solidFill>
                          <a:effectLst/>
                          <a:latin typeface="+mn-lt"/>
                          <a:ea typeface="Calibri"/>
                          <a:cs typeface="Times New Roman"/>
                        </a:rPr>
                        <a:t>FY 20</a:t>
                      </a:r>
                    </a:p>
                  </a:txBody>
                  <a:tcPr marL="68580" marR="68580" marT="0" marB="0" anchor="ctr"/>
                </a:tc>
                <a:tc>
                  <a:txBody>
                    <a:bodyPr/>
                    <a:lstStyle/>
                    <a:p>
                      <a:pPr marL="108000" algn="ctr">
                        <a:lnSpc>
                          <a:spcPct val="115000"/>
                        </a:lnSpc>
                        <a:spcAft>
                          <a:spcPts val="0"/>
                        </a:spcAft>
                      </a:pPr>
                      <a:r>
                        <a:rPr lang="en-IN" sz="1000" b="1" dirty="0">
                          <a:solidFill>
                            <a:schemeClr val="bg1"/>
                          </a:solidFill>
                          <a:effectLst/>
                          <a:latin typeface="+mn-lt"/>
                          <a:ea typeface="Calibri"/>
                          <a:cs typeface="Times New Roman"/>
                        </a:rPr>
                        <a:t>FY 19</a:t>
                      </a:r>
                    </a:p>
                  </a:txBody>
                  <a:tcPr marL="68580" marR="68580" marT="0" marB="0" anchor="ctr"/>
                </a:tc>
                <a:tc>
                  <a:txBody>
                    <a:bodyPr/>
                    <a:lstStyle/>
                    <a:p>
                      <a:pPr marL="108000" algn="ctr">
                        <a:lnSpc>
                          <a:spcPct val="115000"/>
                        </a:lnSpc>
                        <a:spcAft>
                          <a:spcPts val="0"/>
                        </a:spcAft>
                      </a:pPr>
                      <a:r>
                        <a:rPr lang="en-IN" sz="1000" b="1" dirty="0">
                          <a:solidFill>
                            <a:schemeClr val="bg1"/>
                          </a:solidFill>
                          <a:effectLst/>
                          <a:latin typeface="+mn-lt"/>
                          <a:ea typeface="Calibri"/>
                          <a:cs typeface="Times New Roman"/>
                        </a:rPr>
                        <a:t>FY 18</a:t>
                      </a:r>
                    </a:p>
                  </a:txBody>
                  <a:tcPr marL="68580" marR="68580" marT="0" marB="0" anchor="ctr"/>
                </a:tc>
                <a:tc>
                  <a:txBody>
                    <a:bodyPr/>
                    <a:lstStyle/>
                    <a:p>
                      <a:pPr marL="108000" algn="ctr">
                        <a:lnSpc>
                          <a:spcPct val="115000"/>
                        </a:lnSpc>
                        <a:spcAft>
                          <a:spcPts val="0"/>
                        </a:spcAft>
                      </a:pPr>
                      <a:r>
                        <a:rPr lang="en-IN" sz="1000" b="1" dirty="0">
                          <a:solidFill>
                            <a:schemeClr val="bg1"/>
                          </a:solidFill>
                          <a:effectLst/>
                          <a:latin typeface="+mn-lt"/>
                          <a:ea typeface="Calibri"/>
                          <a:cs typeface="Times New Roman"/>
                        </a:rPr>
                        <a:t>FY 17</a:t>
                      </a:r>
                    </a:p>
                  </a:txBody>
                  <a:tcPr marL="68580" marR="68580" marT="0" marB="0" anchor="ctr"/>
                </a:tc>
                <a:extLst>
                  <a:ext uri="{0D108BD9-81ED-4DB2-BD59-A6C34878D82A}">
                    <a16:rowId xmlns:a16="http://schemas.microsoft.com/office/drawing/2014/main" val="1098029369"/>
                  </a:ext>
                </a:extLst>
              </a:tr>
              <a:tr h="71476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08000" algn="l">
                        <a:lnSpc>
                          <a:spcPct val="115000"/>
                        </a:lnSpc>
                        <a:spcAft>
                          <a:spcPts val="0"/>
                        </a:spcAft>
                      </a:pPr>
                      <a:r>
                        <a:rPr lang="en-US" sz="1000" dirty="0">
                          <a:effectLst/>
                          <a:latin typeface="+mn-lt"/>
                        </a:rPr>
                        <a:t>What is the content of recycled water in the total water consumption of the company in the last 5 years?</a:t>
                      </a:r>
                      <a:endParaRPr lang="en-IN" sz="1000" dirty="0">
                        <a:effectLst/>
                        <a:latin typeface="+mn-lt"/>
                        <a:ea typeface="Calibri"/>
                        <a:cs typeface="Calibri" pitchFamily="34" charset="0"/>
                      </a:endParaRPr>
                    </a:p>
                  </a:txBody>
                  <a:tcPr marL="74295" marR="74295" anchor="ctr"/>
                </a:tc>
                <a:tc>
                  <a:txBody>
                    <a:bodyPr/>
                    <a:lstStyle/>
                    <a:p>
                      <a:pPr marL="457200">
                        <a:lnSpc>
                          <a:spcPct val="115000"/>
                        </a:lnSpc>
                        <a:spcAft>
                          <a:spcPts val="0"/>
                        </a:spcAft>
                      </a:pPr>
                      <a:r>
                        <a:rPr lang="en-IN" sz="1000" dirty="0">
                          <a:effectLst/>
                          <a:latin typeface="+mn-lt"/>
                        </a:rPr>
                        <a:t> </a:t>
                      </a:r>
                      <a:endParaRPr lang="en-IN" sz="1000" dirty="0">
                        <a:effectLst/>
                        <a:latin typeface="+mn-lt"/>
                        <a:ea typeface="Calibri"/>
                        <a:cs typeface="Times New Roman"/>
                      </a:endParaRPr>
                    </a:p>
                  </a:txBody>
                  <a:tcPr marL="68580" marR="68580" anchor="ctr"/>
                </a:tc>
                <a:tc>
                  <a:txBody>
                    <a:bodyPr/>
                    <a:lstStyle/>
                    <a:p>
                      <a:pPr marL="457200">
                        <a:lnSpc>
                          <a:spcPct val="115000"/>
                        </a:lnSpc>
                        <a:spcAft>
                          <a:spcPts val="0"/>
                        </a:spcAft>
                      </a:pPr>
                      <a:endParaRPr lang="en-IN" sz="1000" dirty="0">
                        <a:effectLst/>
                        <a:latin typeface="+mn-lt"/>
                        <a:ea typeface="Calibri"/>
                        <a:cs typeface="Times New Roman"/>
                      </a:endParaRPr>
                    </a:p>
                  </a:txBody>
                  <a:tcPr marL="68580" marR="68580" anchor="ctr"/>
                </a:tc>
                <a:tc>
                  <a:txBody>
                    <a:bodyPr/>
                    <a:lstStyle/>
                    <a:p>
                      <a:endParaRPr lang="en-GB" sz="1000">
                        <a:latin typeface="+mn-lt"/>
                      </a:endParaRPr>
                    </a:p>
                  </a:txBody>
                  <a:tcPr/>
                </a:tc>
                <a:tc>
                  <a:txBody>
                    <a:bodyPr/>
                    <a:lstStyle/>
                    <a:p>
                      <a:pPr marL="457200">
                        <a:lnSpc>
                          <a:spcPct val="115000"/>
                        </a:lnSpc>
                        <a:spcAft>
                          <a:spcPts val="0"/>
                        </a:spcAft>
                      </a:pPr>
                      <a:endParaRPr lang="en-IN" sz="1000" dirty="0">
                        <a:effectLst/>
                        <a:latin typeface="+mn-lt"/>
                        <a:ea typeface="Calibri"/>
                        <a:cs typeface="Times New Roman"/>
                      </a:endParaRPr>
                    </a:p>
                  </a:txBody>
                  <a:tcPr marL="68580" marR="68580" anchor="ctr"/>
                </a:tc>
                <a:tc>
                  <a:txBody>
                    <a:bodyPr/>
                    <a:lstStyle/>
                    <a:p>
                      <a:pPr marL="457200">
                        <a:lnSpc>
                          <a:spcPct val="115000"/>
                        </a:lnSpc>
                        <a:spcAft>
                          <a:spcPts val="0"/>
                        </a:spcAft>
                      </a:pPr>
                      <a:endParaRPr lang="en-IN" sz="1000" dirty="0">
                        <a:effectLst/>
                        <a:latin typeface="+mn-lt"/>
                        <a:ea typeface="Calibri"/>
                        <a:cs typeface="Times New Roman"/>
                      </a:endParaRPr>
                    </a:p>
                  </a:txBody>
                  <a:tcPr marL="68580" marR="68580" anchor="ctr"/>
                </a:tc>
                <a:extLst>
                  <a:ext uri="{0D108BD9-81ED-4DB2-BD59-A6C34878D82A}">
                    <a16:rowId xmlns:a16="http://schemas.microsoft.com/office/drawing/2014/main" val="670571386"/>
                  </a:ext>
                </a:extLst>
              </a:tr>
              <a:tr h="71476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08000">
                        <a:lnSpc>
                          <a:spcPct val="115000"/>
                        </a:lnSpc>
                        <a:spcAft>
                          <a:spcPts val="0"/>
                        </a:spcAft>
                      </a:pPr>
                      <a:r>
                        <a:rPr lang="en-US" sz="1000" dirty="0">
                          <a:effectLst/>
                          <a:latin typeface="+mn-lt"/>
                        </a:rPr>
                        <a:t>% Reduction in the carbon (GHG) emissions from the company from previous year?</a:t>
                      </a:r>
                      <a:endParaRPr lang="en-IN" sz="1000" dirty="0">
                        <a:effectLst/>
                        <a:latin typeface="+mn-lt"/>
                        <a:ea typeface="Calibri"/>
                        <a:cs typeface="Times New Roman"/>
                      </a:endParaRPr>
                    </a:p>
                  </a:txBody>
                  <a:tcPr marL="74295" marR="74295" anchor="ctr"/>
                </a:tc>
                <a:tc>
                  <a:txBody>
                    <a:bodyPr/>
                    <a:lstStyle/>
                    <a:p>
                      <a:pPr marL="457200">
                        <a:lnSpc>
                          <a:spcPct val="115000"/>
                        </a:lnSpc>
                        <a:spcAft>
                          <a:spcPts val="0"/>
                        </a:spcAft>
                      </a:pPr>
                      <a:r>
                        <a:rPr lang="en-IN" sz="1000" dirty="0">
                          <a:effectLst/>
                          <a:latin typeface="+mn-lt"/>
                        </a:rPr>
                        <a:t> </a:t>
                      </a:r>
                      <a:endParaRPr lang="en-IN" sz="1000" dirty="0">
                        <a:effectLst/>
                        <a:latin typeface="+mn-lt"/>
                        <a:ea typeface="Calibri"/>
                        <a:cs typeface="Times New Roman"/>
                      </a:endParaRPr>
                    </a:p>
                  </a:txBody>
                  <a:tcPr marL="68580" marR="68580" anchor="ctr"/>
                </a:tc>
                <a:tc>
                  <a:txBody>
                    <a:bodyPr/>
                    <a:lstStyle/>
                    <a:p>
                      <a:pPr marL="457200">
                        <a:lnSpc>
                          <a:spcPct val="115000"/>
                        </a:lnSpc>
                        <a:spcAft>
                          <a:spcPts val="0"/>
                        </a:spcAft>
                      </a:pPr>
                      <a:endParaRPr lang="en-IN" sz="1000" dirty="0">
                        <a:effectLst/>
                        <a:latin typeface="+mn-lt"/>
                        <a:ea typeface="Calibri"/>
                        <a:cs typeface="Times New Roman"/>
                      </a:endParaRPr>
                    </a:p>
                  </a:txBody>
                  <a:tcPr marL="68580" marR="68580" anchor="ctr"/>
                </a:tc>
                <a:tc>
                  <a:txBody>
                    <a:bodyPr/>
                    <a:lstStyle/>
                    <a:p>
                      <a:endParaRPr lang="en-GB" sz="1000" dirty="0">
                        <a:latin typeface="+mn-lt"/>
                      </a:endParaRPr>
                    </a:p>
                  </a:txBody>
                  <a:tcPr/>
                </a:tc>
                <a:tc>
                  <a:txBody>
                    <a:bodyPr/>
                    <a:lstStyle/>
                    <a:p>
                      <a:pPr marL="457200">
                        <a:lnSpc>
                          <a:spcPct val="115000"/>
                        </a:lnSpc>
                        <a:spcAft>
                          <a:spcPts val="0"/>
                        </a:spcAft>
                      </a:pPr>
                      <a:endParaRPr lang="en-IN" sz="1000" dirty="0">
                        <a:effectLst/>
                        <a:latin typeface="+mn-lt"/>
                        <a:ea typeface="Calibri"/>
                        <a:cs typeface="Times New Roman"/>
                      </a:endParaRPr>
                    </a:p>
                  </a:txBody>
                  <a:tcPr marL="68580" marR="68580" anchor="ctr"/>
                </a:tc>
                <a:tc>
                  <a:txBody>
                    <a:bodyPr/>
                    <a:lstStyle/>
                    <a:p>
                      <a:pPr marL="457200">
                        <a:lnSpc>
                          <a:spcPct val="115000"/>
                        </a:lnSpc>
                        <a:spcAft>
                          <a:spcPts val="0"/>
                        </a:spcAft>
                      </a:pPr>
                      <a:endParaRPr lang="en-IN" sz="1000" dirty="0">
                        <a:effectLst/>
                        <a:latin typeface="+mn-lt"/>
                        <a:ea typeface="Calibri"/>
                        <a:cs typeface="Times New Roman"/>
                      </a:endParaRPr>
                    </a:p>
                  </a:txBody>
                  <a:tcPr marL="68580" marR="68580" anchor="ctr"/>
                </a:tc>
                <a:extLst>
                  <a:ext uri="{0D108BD9-81ED-4DB2-BD59-A6C34878D82A}">
                    <a16:rowId xmlns:a16="http://schemas.microsoft.com/office/drawing/2014/main" val="3099273592"/>
                  </a:ext>
                </a:extLst>
              </a:tr>
              <a:tr h="71476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08000">
                        <a:lnSpc>
                          <a:spcPct val="115000"/>
                        </a:lnSpc>
                        <a:spcAft>
                          <a:spcPts val="0"/>
                        </a:spcAft>
                      </a:pPr>
                      <a:r>
                        <a:rPr lang="en-US" sz="1000" dirty="0">
                          <a:effectLst/>
                          <a:latin typeface="+mn-lt"/>
                        </a:rPr>
                        <a:t>What is the zero liquid discharge target and roadmap to achieve the same?</a:t>
                      </a:r>
                      <a:endParaRPr lang="en-IN" sz="1000" dirty="0">
                        <a:effectLst/>
                        <a:latin typeface="+mn-lt"/>
                        <a:ea typeface="Calibri"/>
                        <a:cs typeface="Times New Roman"/>
                      </a:endParaRPr>
                    </a:p>
                  </a:txBody>
                  <a:tcPr marL="74295" marR="74295" anchor="ctr"/>
                </a:tc>
                <a:tc>
                  <a:txBody>
                    <a:bodyPr/>
                    <a:lstStyle/>
                    <a:p>
                      <a:pPr marL="457200">
                        <a:lnSpc>
                          <a:spcPct val="115000"/>
                        </a:lnSpc>
                        <a:spcAft>
                          <a:spcPts val="0"/>
                        </a:spcAft>
                      </a:pPr>
                      <a:r>
                        <a:rPr lang="en-IN" sz="1000" dirty="0">
                          <a:effectLst/>
                          <a:latin typeface="+mn-lt"/>
                        </a:rPr>
                        <a:t> </a:t>
                      </a:r>
                      <a:endParaRPr lang="en-IN" sz="1000" dirty="0">
                        <a:effectLst/>
                        <a:latin typeface="+mn-lt"/>
                        <a:ea typeface="Calibri"/>
                        <a:cs typeface="Times New Roman"/>
                      </a:endParaRPr>
                    </a:p>
                  </a:txBody>
                  <a:tcPr marL="68580" marR="68580" anchor="ctr"/>
                </a:tc>
                <a:tc>
                  <a:txBody>
                    <a:bodyPr/>
                    <a:lstStyle/>
                    <a:p>
                      <a:pPr marL="457200">
                        <a:lnSpc>
                          <a:spcPct val="115000"/>
                        </a:lnSpc>
                        <a:spcAft>
                          <a:spcPts val="0"/>
                        </a:spcAft>
                      </a:pPr>
                      <a:endParaRPr lang="en-IN" sz="1000" dirty="0">
                        <a:effectLst/>
                        <a:latin typeface="+mn-lt"/>
                        <a:ea typeface="Calibri"/>
                        <a:cs typeface="Times New Roman"/>
                      </a:endParaRPr>
                    </a:p>
                  </a:txBody>
                  <a:tcPr marL="68580" marR="68580" anchor="ctr"/>
                </a:tc>
                <a:tc>
                  <a:txBody>
                    <a:bodyPr/>
                    <a:lstStyle/>
                    <a:p>
                      <a:endParaRPr lang="en-GB" sz="1000" dirty="0">
                        <a:latin typeface="+mn-lt"/>
                      </a:endParaRPr>
                    </a:p>
                  </a:txBody>
                  <a:tcPr/>
                </a:tc>
                <a:tc>
                  <a:txBody>
                    <a:bodyPr/>
                    <a:lstStyle/>
                    <a:p>
                      <a:pPr marL="457200">
                        <a:lnSpc>
                          <a:spcPct val="115000"/>
                        </a:lnSpc>
                        <a:spcAft>
                          <a:spcPts val="0"/>
                        </a:spcAft>
                      </a:pPr>
                      <a:endParaRPr lang="en-IN" sz="1000" dirty="0">
                        <a:effectLst/>
                        <a:latin typeface="+mn-lt"/>
                        <a:ea typeface="Calibri"/>
                        <a:cs typeface="Times New Roman"/>
                      </a:endParaRPr>
                    </a:p>
                  </a:txBody>
                  <a:tcPr marL="68580" marR="68580" anchor="ctr"/>
                </a:tc>
                <a:tc>
                  <a:txBody>
                    <a:bodyPr/>
                    <a:lstStyle/>
                    <a:p>
                      <a:pPr marL="457200">
                        <a:lnSpc>
                          <a:spcPct val="115000"/>
                        </a:lnSpc>
                        <a:spcAft>
                          <a:spcPts val="0"/>
                        </a:spcAft>
                      </a:pPr>
                      <a:endParaRPr lang="en-IN" sz="1000" dirty="0">
                        <a:effectLst/>
                        <a:latin typeface="+mn-lt"/>
                        <a:ea typeface="Calibri"/>
                        <a:cs typeface="Times New Roman"/>
                      </a:endParaRPr>
                    </a:p>
                  </a:txBody>
                  <a:tcPr marL="68580" marR="68580" anchor="ctr"/>
                </a:tc>
                <a:extLst>
                  <a:ext uri="{0D108BD9-81ED-4DB2-BD59-A6C34878D82A}">
                    <a16:rowId xmlns:a16="http://schemas.microsoft.com/office/drawing/2014/main" val="2861944877"/>
                  </a:ext>
                </a:extLst>
              </a:tr>
            </a:tbl>
          </a:graphicData>
        </a:graphic>
      </p:graphicFrame>
    </p:spTree>
    <p:extLst>
      <p:ext uri="{BB962C8B-B14F-4D97-AF65-F5344CB8AC3E}">
        <p14:creationId xmlns:p14="http://schemas.microsoft.com/office/powerpoint/2010/main" val="3172314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10. Lifetime Achievement (Individual)</a:t>
            </a:r>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28</a:t>
            </a:fld>
            <a:endParaRPr lang="en-US" dirty="0"/>
          </a:p>
        </p:txBody>
      </p:sp>
      <p:grpSp>
        <p:nvGrpSpPr>
          <p:cNvPr id="8" name="Group 7">
            <a:extLst>
              <a:ext uri="{FF2B5EF4-FFF2-40B4-BE49-F238E27FC236}">
                <a16:creationId xmlns:a16="http://schemas.microsoft.com/office/drawing/2014/main" id="{B520B10E-814D-4BDB-A6FB-8F16EB301EB0}"/>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5523D84C-6D14-4885-BE46-2D6DFD4222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8E300D57-FE07-430A-BF7F-3950CC487586}"/>
                </a:ext>
              </a:extLst>
            </p:cNvPr>
            <p:cNvPicPr>
              <a:picLocks noChangeAspect="1"/>
            </p:cNvPicPr>
            <p:nvPr/>
          </p:nvPicPr>
          <p:blipFill>
            <a:blip r:embed="rId3"/>
            <a:stretch>
              <a:fillRect/>
            </a:stretch>
          </p:blipFill>
          <p:spPr bwMode="gray">
            <a:xfrm>
              <a:off x="8001000" y="3499"/>
              <a:ext cx="642449" cy="530352"/>
            </a:xfrm>
            <a:prstGeom prst="rect">
              <a:avLst/>
            </a:prstGeom>
          </p:spPr>
        </p:pic>
      </p:grpSp>
      <p:sp>
        <p:nvSpPr>
          <p:cNvPr id="11" name="Content Placeholder 2">
            <a:extLst>
              <a:ext uri="{FF2B5EF4-FFF2-40B4-BE49-F238E27FC236}">
                <a16:creationId xmlns:a16="http://schemas.microsoft.com/office/drawing/2014/main" id="{7F2941C9-FEC9-43B6-A1BD-458A8033B609}"/>
              </a:ext>
            </a:extLst>
          </p:cNvPr>
          <p:cNvSpPr>
            <a:spLocks noGrp="1"/>
          </p:cNvSpPr>
          <p:nvPr>
            <p:ph idx="1"/>
          </p:nvPr>
        </p:nvSpPr>
        <p:spPr>
          <a:xfrm>
            <a:off x="460716" y="1828800"/>
            <a:ext cx="8226084" cy="2992869"/>
          </a:xfrm>
          <a:solidFill>
            <a:schemeClr val="accent6"/>
          </a:solidFill>
        </p:spPr>
        <p:txBody>
          <a:bodyPr lIns="182880" tIns="182880" rIns="274320" anchor="ctr"/>
          <a:lstStyle/>
          <a:p>
            <a:r>
              <a:rPr lang="en-US" dirty="0">
                <a:solidFill>
                  <a:schemeClr val="bg1"/>
                </a:solidFill>
              </a:rPr>
              <a:t>Information</a:t>
            </a:r>
          </a:p>
          <a:p>
            <a:pPr marL="285750" indent="-285750">
              <a:spcAft>
                <a:spcPts val="600"/>
              </a:spcAft>
              <a:buClr>
                <a:schemeClr val="accent2"/>
              </a:buClr>
              <a:buFont typeface="Wingdings" panose="05000000000000000000" pitchFamily="2" charset="2"/>
              <a:buChar char="Ø"/>
            </a:pPr>
            <a:r>
              <a:rPr lang="en-US" sz="1400" dirty="0">
                <a:solidFill>
                  <a:schemeClr val="bg1"/>
                </a:solidFill>
              </a:rPr>
              <a:t>2 awards shall be given for distinguished contribution to the industry, one each in Chemicals &amp; Petrochemicals</a:t>
            </a:r>
          </a:p>
          <a:p>
            <a:pPr marL="285750" indent="-285750">
              <a:spcAft>
                <a:spcPts val="600"/>
              </a:spcAft>
              <a:buClr>
                <a:schemeClr val="accent2"/>
              </a:buClr>
              <a:buFont typeface="Wingdings" panose="05000000000000000000" pitchFamily="2" charset="2"/>
              <a:buChar char="Ø"/>
            </a:pPr>
            <a:r>
              <a:rPr lang="en-US" sz="1400" dirty="0">
                <a:solidFill>
                  <a:schemeClr val="bg1"/>
                </a:solidFill>
              </a:rPr>
              <a:t>Awards are on the basis of nominations, and applications are not required. You may give your suggestions to FICCI</a:t>
            </a:r>
          </a:p>
          <a:p>
            <a:endParaRPr lang="en-US" sz="1400" dirty="0">
              <a:solidFill>
                <a:schemeClr val="bg1"/>
              </a:solidFill>
            </a:endParaRPr>
          </a:p>
        </p:txBody>
      </p:sp>
    </p:spTree>
    <p:extLst>
      <p:ext uri="{BB962C8B-B14F-4D97-AF65-F5344CB8AC3E}">
        <p14:creationId xmlns:p14="http://schemas.microsoft.com/office/powerpoint/2010/main" val="4262823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11. Award for Excellence in Sub Sector</a:t>
            </a:r>
            <a:r>
              <a:rPr lang="en-US"/>
              <a:t> (1/2)</a:t>
            </a:r>
            <a:endParaRPr lang="en-US" dirty="0"/>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29</a:t>
            </a:fld>
            <a:endParaRPr lang="en-US" dirty="0"/>
          </a:p>
        </p:txBody>
      </p:sp>
      <p:grpSp>
        <p:nvGrpSpPr>
          <p:cNvPr id="8" name="Group 7">
            <a:extLst>
              <a:ext uri="{FF2B5EF4-FFF2-40B4-BE49-F238E27FC236}">
                <a16:creationId xmlns:a16="http://schemas.microsoft.com/office/drawing/2014/main" id="{B520B10E-814D-4BDB-A6FB-8F16EB301EB0}"/>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5523D84C-6D14-4885-BE46-2D6DFD4222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8E300D57-FE07-430A-BF7F-3950CC487586}"/>
                </a:ext>
              </a:extLst>
            </p:cNvPr>
            <p:cNvPicPr>
              <a:picLocks noChangeAspect="1"/>
            </p:cNvPicPr>
            <p:nvPr/>
          </p:nvPicPr>
          <p:blipFill>
            <a:blip r:embed="rId3"/>
            <a:stretch>
              <a:fillRect/>
            </a:stretch>
          </p:blipFill>
          <p:spPr bwMode="gray">
            <a:xfrm>
              <a:off x="8001000" y="3499"/>
              <a:ext cx="642449" cy="530352"/>
            </a:xfrm>
            <a:prstGeom prst="rect">
              <a:avLst/>
            </a:prstGeom>
          </p:spPr>
        </p:pic>
      </p:grpSp>
      <p:graphicFrame>
        <p:nvGraphicFramePr>
          <p:cNvPr id="11" name="Content Placeholder 7">
            <a:extLst>
              <a:ext uri="{FF2B5EF4-FFF2-40B4-BE49-F238E27FC236}">
                <a16:creationId xmlns:a16="http://schemas.microsoft.com/office/drawing/2014/main" id="{326463AB-B218-4164-88A7-D21EF8A20931}"/>
              </a:ext>
            </a:extLst>
          </p:cNvPr>
          <p:cNvGraphicFramePr>
            <a:graphicFrameLocks/>
          </p:cNvGraphicFramePr>
          <p:nvPr>
            <p:extLst>
              <p:ext uri="{D42A27DB-BD31-4B8C-83A1-F6EECF244321}">
                <p14:modId xmlns:p14="http://schemas.microsoft.com/office/powerpoint/2010/main" val="2604883908"/>
              </p:ext>
            </p:extLst>
          </p:nvPr>
        </p:nvGraphicFramePr>
        <p:xfrm>
          <a:off x="471268" y="1602768"/>
          <a:ext cx="8229600" cy="4569432"/>
        </p:xfrm>
        <a:graphic>
          <a:graphicData uri="http://schemas.openxmlformats.org/drawingml/2006/table">
            <a:tbl>
              <a:tblPr firstRow="1" bandRow="1">
                <a:tableStyleId>{5C22544A-7EE6-4342-B048-85BDC9FD1C3A}</a:tableStyleId>
              </a:tblPr>
              <a:tblGrid>
                <a:gridCol w="1683327">
                  <a:extLst>
                    <a:ext uri="{9D8B030D-6E8A-4147-A177-3AD203B41FA5}">
                      <a16:colId xmlns:a16="http://schemas.microsoft.com/office/drawing/2014/main" val="3831309231"/>
                    </a:ext>
                  </a:extLst>
                </a:gridCol>
                <a:gridCol w="2950805">
                  <a:extLst>
                    <a:ext uri="{9D8B030D-6E8A-4147-A177-3AD203B41FA5}">
                      <a16:colId xmlns:a16="http://schemas.microsoft.com/office/drawing/2014/main" val="20000"/>
                    </a:ext>
                  </a:extLst>
                </a:gridCol>
                <a:gridCol w="3595468">
                  <a:extLst>
                    <a:ext uri="{9D8B030D-6E8A-4147-A177-3AD203B41FA5}">
                      <a16:colId xmlns:a16="http://schemas.microsoft.com/office/drawing/2014/main" val="20001"/>
                    </a:ext>
                  </a:extLst>
                </a:gridCol>
              </a:tblGrid>
              <a:tr h="410719">
                <a:tc gridSpan="3">
                  <a:txBody>
                    <a:bodyPr/>
                    <a:lstStyle/>
                    <a:p>
                      <a:pPr algn="l"/>
                      <a:r>
                        <a:rPr lang="en-IN" sz="1200" b="1">
                          <a:solidFill>
                            <a:schemeClr val="tx1"/>
                          </a:solidFill>
                          <a:latin typeface="+mn-lt"/>
                        </a:rPr>
                        <a:t>Application Form</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N" sz="1000" b="1">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171450" lvl="0" indent="-171450" algn="l" defTabSz="1042823" rtl="0" eaLnBrk="1" latinLnBrk="0" hangingPunct="1">
                        <a:spcAft>
                          <a:spcPts val="300"/>
                        </a:spcAft>
                        <a:buFont typeface="Arial" panose="020B0604020202020204" pitchFamily="34" charset="0"/>
                        <a:buChar char="•"/>
                      </a:pPr>
                      <a:endParaRPr lang="en-GB" sz="1000" b="1" kern="1200" baseline="0">
                        <a:solidFill>
                          <a:schemeClr val="dk1"/>
                        </a:solidFill>
                        <a:latin typeface="+mn-lt"/>
                        <a:ea typeface="+mn-ea"/>
                        <a:cs typeface="+mn-cs"/>
                      </a:endParaRPr>
                    </a:p>
                  </a:txBody>
                  <a:tcPr marL="36000" marR="36000" marT="36000" marB="3600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378644011"/>
                  </a:ext>
                </a:extLst>
              </a:tr>
              <a:tr h="410719">
                <a:tc>
                  <a:txBody>
                    <a:bodyPr/>
                    <a:lstStyle/>
                    <a:p>
                      <a:pPr algn="l"/>
                      <a:r>
                        <a:rPr lang="en-IN" sz="1200" b="1">
                          <a:solidFill>
                            <a:schemeClr val="bg1"/>
                          </a:solidFill>
                          <a:latin typeface="+mn-lt"/>
                        </a:rPr>
                        <a:t>Company Name</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dirty="0">
                          <a:solidFill>
                            <a:schemeClr val="tx1"/>
                          </a:solidFill>
                          <a:latin typeface="+mn-lt"/>
                        </a:rPr>
                        <a:t>Full Name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0719">
                <a:tc rowSpan="4">
                  <a:txBody>
                    <a:bodyPr/>
                    <a:lstStyle/>
                    <a:p>
                      <a:pPr algn="l"/>
                      <a:r>
                        <a:rPr lang="en-IN" sz="1200" b="1">
                          <a:solidFill>
                            <a:schemeClr val="bg1"/>
                          </a:solidFill>
                          <a:latin typeface="+mn-lt"/>
                        </a:rPr>
                        <a:t>Contact Person</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Name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33726"/>
                  </a:ext>
                </a:extLst>
              </a:tr>
              <a:tr h="410719">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dirty="0">
                          <a:solidFill>
                            <a:schemeClr val="tx1"/>
                          </a:solidFill>
                          <a:latin typeface="+mn-lt"/>
                        </a:rPr>
                        <a:t>Mobile No</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1687355"/>
                  </a:ext>
                </a:extLst>
              </a:tr>
              <a:tr h="410719">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Telephone No</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0719">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dirty="0">
                          <a:solidFill>
                            <a:schemeClr val="tx1"/>
                          </a:solidFill>
                          <a:latin typeface="+mn-lt"/>
                        </a:rPr>
                        <a:t>Email</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0741510"/>
                  </a:ext>
                </a:extLst>
              </a:tr>
              <a:tr h="276318">
                <a:tc rowSpan="7">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Applicable Sub Category </a:t>
                      </a:r>
                    </a:p>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(Please tick the relevant bracket)</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dirty="0">
                          <a:solidFill>
                            <a:schemeClr val="tx1"/>
                          </a:solidFill>
                          <a:latin typeface="+mn-lt"/>
                        </a:rPr>
                        <a:t>Agrochemicals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10719">
                <a:tc vMerge="1">
                  <a:txBody>
                    <a:bodyPr/>
                    <a:lstStyle/>
                    <a:p>
                      <a:pPr algn="ctr"/>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200" b="1" dirty="0">
                          <a:solidFill>
                            <a:schemeClr val="tx1"/>
                          </a:solidFill>
                          <a:latin typeface="+mn-lt"/>
                        </a:rPr>
                        <a:t>Plastics, Polymers &amp; Polymer processing/ compounding chemicals</a:t>
                      </a:r>
                      <a:endParaRPr lang="en-IN" sz="1200" b="1" dirty="0">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21920">
                <a:tc vMerge="1">
                  <a:txBody>
                    <a:bodyPr/>
                    <a:lstStyle/>
                    <a:p>
                      <a:pPr algn="l"/>
                      <a:r>
                        <a:rPr lang="en-IN" sz="1200" b="1">
                          <a:solidFill>
                            <a:schemeClr val="bg1"/>
                          </a:solidFill>
                          <a:latin typeface="+mn-lt"/>
                        </a:rPr>
                        <a:t>Revenue Bracket</a:t>
                      </a:r>
                    </a:p>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(Please tick the relevant bracket)</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dirty="0">
                          <a:solidFill>
                            <a:schemeClr val="tx1"/>
                          </a:solidFill>
                          <a:latin typeface="+mn-lt"/>
                        </a:rPr>
                        <a:t>Specialty Chemicals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6413506"/>
                  </a:ext>
                </a:extLst>
              </a:tr>
              <a:tr h="152400">
                <a:tc vMerge="1">
                  <a:txBody>
                    <a:bodyPr/>
                    <a:lstStyle/>
                    <a:p>
                      <a:endParaRPr lang="en-GB"/>
                    </a:p>
                  </a:txBody>
                  <a:tcPr/>
                </a:tc>
                <a:tc>
                  <a:txBody>
                    <a:bodyPr/>
                    <a:lstStyle/>
                    <a:p>
                      <a:r>
                        <a:rPr lang="en-IN" sz="1200" b="1" dirty="0">
                          <a:solidFill>
                            <a:schemeClr val="tx1"/>
                          </a:solidFill>
                          <a:latin typeface="+mn-lt"/>
                        </a:rPr>
                        <a:t>Chlor-Alkali</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3044582"/>
                  </a:ext>
                </a:extLst>
              </a:tr>
              <a:tr h="0">
                <a:tc vMerge="1">
                  <a:txBody>
                    <a:bodyPr/>
                    <a:lstStyle/>
                    <a:p>
                      <a:pPr algn="l"/>
                      <a:endParaRPr lang="en-IN" sz="12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dirty="0">
                          <a:solidFill>
                            <a:schemeClr val="tx1"/>
                          </a:solidFill>
                          <a:latin typeface="+mn-lt"/>
                        </a:rPr>
                        <a:t>Dyes &amp; Pigments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6643864"/>
                  </a:ext>
                </a:extLst>
              </a:tr>
              <a:tr h="243840">
                <a:tc vMerge="1">
                  <a:txBody>
                    <a:bodyPr/>
                    <a:lstStyle/>
                    <a:p>
                      <a:pPr algn="l"/>
                      <a:endParaRPr lang="en-IN" sz="12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dirty="0">
                          <a:solidFill>
                            <a:schemeClr val="tx1"/>
                          </a:solidFill>
                          <a:latin typeface="+mn-lt"/>
                        </a:rPr>
                        <a:t>Active Pharmaceutical Ingredients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1926050"/>
                  </a:ext>
                </a:extLst>
              </a:tr>
              <a:tr h="137160">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IN" sz="12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dirty="0">
                          <a:solidFill>
                            <a:schemeClr val="tx1"/>
                          </a:solidFill>
                          <a:latin typeface="+mn-lt"/>
                        </a:rPr>
                        <a:t>Fibre &amp; Fibre Intermediates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4146003"/>
                  </a:ext>
                </a:extLst>
              </a:tr>
            </a:tbl>
          </a:graphicData>
        </a:graphic>
      </p:graphicFrame>
    </p:spTree>
    <p:extLst>
      <p:ext uri="{BB962C8B-B14F-4D97-AF65-F5344CB8AC3E}">
        <p14:creationId xmlns:p14="http://schemas.microsoft.com/office/powerpoint/2010/main" val="1346921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FICCI Awards 2022 will recognize the contribution of chemical companies/individuals towards Indian Chemical Industry across 14 broad categories</a:t>
            </a:r>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3</a:t>
            </a:fld>
            <a:endParaRPr lang="en-US" dirty="0"/>
          </a:p>
        </p:txBody>
      </p:sp>
      <p:graphicFrame>
        <p:nvGraphicFramePr>
          <p:cNvPr id="18" name="Content Placeholder 7">
            <a:extLst>
              <a:ext uri="{FF2B5EF4-FFF2-40B4-BE49-F238E27FC236}">
                <a16:creationId xmlns:a16="http://schemas.microsoft.com/office/drawing/2014/main" id="{A221ECA4-4604-4E02-BA2D-527C4B83BE57}"/>
              </a:ext>
            </a:extLst>
          </p:cNvPr>
          <p:cNvGraphicFramePr>
            <a:graphicFrameLocks/>
          </p:cNvGraphicFramePr>
          <p:nvPr>
            <p:extLst>
              <p:ext uri="{D42A27DB-BD31-4B8C-83A1-F6EECF244321}">
                <p14:modId xmlns:p14="http://schemas.microsoft.com/office/powerpoint/2010/main" val="1069090045"/>
              </p:ext>
            </p:extLst>
          </p:nvPr>
        </p:nvGraphicFramePr>
        <p:xfrm>
          <a:off x="457200" y="1842869"/>
          <a:ext cx="8229599" cy="437340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3831309231"/>
                    </a:ext>
                  </a:extLst>
                </a:gridCol>
                <a:gridCol w="3429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523999">
                  <a:extLst>
                    <a:ext uri="{9D8B030D-6E8A-4147-A177-3AD203B41FA5}">
                      <a16:colId xmlns:a16="http://schemas.microsoft.com/office/drawing/2014/main" val="480993921"/>
                    </a:ext>
                  </a:extLst>
                </a:gridCol>
              </a:tblGrid>
              <a:tr h="222139">
                <a:tc>
                  <a:txBody>
                    <a:bodyPr/>
                    <a:lstStyle/>
                    <a:p>
                      <a:pPr algn="ctr"/>
                      <a:r>
                        <a:rPr lang="en-GB" sz="1000" b="1" i="0" dirty="0">
                          <a:solidFill>
                            <a:schemeClr val="tx1"/>
                          </a:solidFill>
                          <a:latin typeface="+mn-lt"/>
                        </a:rPr>
                        <a:t>Sr. No.</a:t>
                      </a:r>
                    </a:p>
                  </a:txBody>
                  <a:tcPr marL="36000" marR="36000" marT="36000" marB="36000" anchor="ctr">
                    <a:lnL w="12700" cmpd="sng">
                      <a:noFill/>
                    </a:lnL>
                    <a:lnR w="6350" cap="flat" cmpd="sng" algn="ctr">
                      <a:solidFill>
                        <a:schemeClr val="tx1"/>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GB" sz="1000" b="1" i="0" dirty="0">
                          <a:solidFill>
                            <a:schemeClr val="tx1"/>
                          </a:solidFill>
                          <a:latin typeface="+mn-lt"/>
                        </a:rPr>
                        <a:t>Award Category</a:t>
                      </a:r>
                    </a:p>
                  </a:txBody>
                  <a:tcPr marR="36000" marT="36000" marB="3600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00" b="1" i="0" dirty="0">
                          <a:solidFill>
                            <a:schemeClr val="tx1"/>
                          </a:solidFill>
                          <a:latin typeface="+mn-lt"/>
                        </a:rPr>
                        <a:t>Segment Category</a:t>
                      </a:r>
                    </a:p>
                  </a:txBody>
                  <a:tcPr marR="36000" marT="36000" marB="3600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00" b="1" i="0" dirty="0">
                          <a:solidFill>
                            <a:schemeClr val="tx1"/>
                          </a:solidFill>
                          <a:latin typeface="+mn-lt"/>
                        </a:rPr>
                        <a:t>No. of Awards</a:t>
                      </a:r>
                    </a:p>
                  </a:txBody>
                  <a:tcPr marR="36000" marT="36000" marB="3600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0719">
                <a:tc>
                  <a:txBody>
                    <a:bodyPr/>
                    <a:lstStyle/>
                    <a:p>
                      <a:pPr algn="ctr"/>
                      <a:r>
                        <a:rPr lang="en-IN" sz="1000" b="1" dirty="0">
                          <a:solidFill>
                            <a:schemeClr val="tx1"/>
                          </a:solidFill>
                          <a:latin typeface="+mn-lt"/>
                        </a:rPr>
                        <a:t>1</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IN" sz="1000" b="1" dirty="0">
                          <a:solidFill>
                            <a:schemeClr val="tx1"/>
                          </a:solidFill>
                          <a:latin typeface="+mn-lt"/>
                        </a:rPr>
                        <a:t>Product Innovator of the Year</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71450" lvl="0" indent="-171450" algn="l" defTabSz="1042823" rtl="0" eaLnBrk="1" latinLnBrk="0" hangingPunct="1">
                        <a:spcAft>
                          <a:spcPts val="300"/>
                        </a:spcAft>
                        <a:buFont typeface="Arial" panose="020B0604020202020204" pitchFamily="34" charset="0"/>
                        <a:buChar char="•"/>
                      </a:pPr>
                      <a:r>
                        <a:rPr lang="en-GB" sz="1000" b="1" kern="1200" baseline="0" dirty="0">
                          <a:solidFill>
                            <a:schemeClr val="dk1"/>
                          </a:solidFill>
                          <a:latin typeface="+mn-lt"/>
                          <a:ea typeface="+mn-ea"/>
                          <a:cs typeface="+mn-cs"/>
                        </a:rPr>
                        <a:t>Chemical</a:t>
                      </a:r>
                    </a:p>
                    <a:p>
                      <a:pPr marL="171450" lvl="0" indent="-171450" algn="l" defTabSz="1042823" rtl="0" eaLnBrk="1" latinLnBrk="0" hangingPunct="1">
                        <a:spcAft>
                          <a:spcPts val="300"/>
                        </a:spcAft>
                        <a:buFont typeface="Arial" panose="020B0604020202020204" pitchFamily="34" charset="0"/>
                        <a:buChar char="•"/>
                      </a:pPr>
                      <a:r>
                        <a:rPr lang="en-GB" sz="1000" b="1" kern="1200" baseline="0" dirty="0">
                          <a:solidFill>
                            <a:schemeClr val="dk1"/>
                          </a:solidFill>
                          <a:latin typeface="+mn-lt"/>
                          <a:ea typeface="+mn-ea"/>
                          <a:cs typeface="+mn-cs"/>
                        </a:rPr>
                        <a:t>Petrochemical</a:t>
                      </a:r>
                    </a:p>
                  </a:txBody>
                  <a:tcPr marL="36000" marR="36000" marT="36000" marB="3600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71450" lvl="0" indent="-171450" algn="l" defTabSz="1042823" rtl="0" eaLnBrk="1" latinLnBrk="0" hangingPunct="1">
                        <a:spcAft>
                          <a:spcPts val="300"/>
                        </a:spcAft>
                        <a:buFont typeface="Arial" panose="020B0604020202020204" pitchFamily="34" charset="0"/>
                        <a:buChar char="•"/>
                      </a:pPr>
                      <a:r>
                        <a:rPr lang="en-GB" sz="1000" b="1" kern="1200" baseline="0" dirty="0">
                          <a:solidFill>
                            <a:schemeClr val="dk1"/>
                          </a:solidFill>
                          <a:latin typeface="+mn-lt"/>
                          <a:ea typeface="+mn-ea"/>
                          <a:cs typeface="+mn-cs"/>
                        </a:rPr>
                        <a:t>18</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2"/>
                  </a:ext>
                </a:extLst>
              </a:tr>
              <a:tr h="410719">
                <a:tc>
                  <a:txBody>
                    <a:bodyPr/>
                    <a:lstStyle/>
                    <a:p>
                      <a:pPr algn="ctr"/>
                      <a:r>
                        <a:rPr lang="en-IN" sz="1000" b="1" dirty="0">
                          <a:solidFill>
                            <a:schemeClr val="bg1"/>
                          </a:solidFill>
                          <a:latin typeface="+mn-lt"/>
                        </a:rPr>
                        <a:t>2</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IN" sz="1000" b="1" dirty="0">
                          <a:solidFill>
                            <a:schemeClr val="bg1"/>
                          </a:solidFill>
                          <a:latin typeface="+mn-lt"/>
                        </a:rPr>
                        <a:t>Manufacturing Process Innovator of the Year</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chemeClr val="bg1"/>
                          </a:solidFill>
                          <a:effectLst/>
                          <a:uLnTx/>
                          <a:uFillTx/>
                          <a:latin typeface="+mn-lt"/>
                          <a:ea typeface="+mn-ea"/>
                          <a:cs typeface="+mn-cs"/>
                        </a:rPr>
                        <a:t>Chemical</a:t>
                      </a:r>
                    </a:p>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chemeClr val="bg1"/>
                          </a:solidFill>
                          <a:effectLst/>
                          <a:uLnTx/>
                          <a:uFillTx/>
                          <a:latin typeface="+mn-lt"/>
                          <a:ea typeface="+mn-ea"/>
                          <a:cs typeface="+mn-cs"/>
                        </a:rPr>
                        <a:t>Petrochemical</a:t>
                      </a:r>
                    </a:p>
                  </a:txBody>
                  <a:tcPr marL="36000" marR="36000" marT="36000" marB="3600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chemeClr val="bg1"/>
                          </a:solidFill>
                          <a:effectLst/>
                          <a:uLnTx/>
                          <a:uFillTx/>
                          <a:latin typeface="+mn-lt"/>
                          <a:ea typeface="+mn-ea"/>
                          <a:cs typeface="+mn-cs"/>
                        </a:rPr>
                        <a:t>18</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3"/>
                  </a:ext>
                </a:extLst>
              </a:tr>
              <a:tr h="410719">
                <a:tc>
                  <a:txBody>
                    <a:bodyPr/>
                    <a:lstStyle/>
                    <a:p>
                      <a:pPr algn="ctr"/>
                      <a:r>
                        <a:rPr lang="en-IN" sz="1000" b="1" dirty="0">
                          <a:solidFill>
                            <a:schemeClr val="tx1"/>
                          </a:solidFill>
                          <a:latin typeface="+mn-lt"/>
                        </a:rPr>
                        <a:t>3</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IN" sz="1000" b="1" dirty="0">
                          <a:solidFill>
                            <a:schemeClr val="tx1"/>
                          </a:solidFill>
                          <a:latin typeface="+mn-lt"/>
                        </a:rPr>
                        <a:t>Sustainability – Best Green Product</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rgbClr val="000000"/>
                          </a:solidFill>
                          <a:effectLst/>
                          <a:uLnTx/>
                          <a:uFillTx/>
                          <a:latin typeface="+mn-lt"/>
                          <a:ea typeface="+mn-ea"/>
                          <a:cs typeface="+mn-cs"/>
                        </a:rPr>
                        <a:t>Chemical</a:t>
                      </a:r>
                    </a:p>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rgbClr val="000000"/>
                          </a:solidFill>
                          <a:effectLst/>
                          <a:uLnTx/>
                          <a:uFillTx/>
                          <a:latin typeface="+mn-lt"/>
                          <a:ea typeface="+mn-ea"/>
                          <a:cs typeface="+mn-cs"/>
                        </a:rPr>
                        <a:t>Petrochemical</a:t>
                      </a:r>
                    </a:p>
                  </a:txBody>
                  <a:tcPr marL="36000" marR="36000" marT="36000" marB="3600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rgbClr val="000000"/>
                          </a:solidFill>
                          <a:effectLst/>
                          <a:uLnTx/>
                          <a:uFillTx/>
                          <a:latin typeface="+mn-lt"/>
                          <a:ea typeface="+mn-ea"/>
                          <a:cs typeface="+mn-cs"/>
                        </a:rPr>
                        <a:t>18</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4"/>
                  </a:ext>
                </a:extLst>
              </a:tr>
              <a:tr h="410719">
                <a:tc>
                  <a:txBody>
                    <a:bodyPr/>
                    <a:lstStyle/>
                    <a:p>
                      <a:pPr algn="ctr"/>
                      <a:r>
                        <a:rPr lang="en-IN" sz="1000" b="1" dirty="0">
                          <a:solidFill>
                            <a:schemeClr val="bg1"/>
                          </a:solidFill>
                          <a:latin typeface="+mn-lt"/>
                        </a:rPr>
                        <a:t>4</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IN" sz="1000" b="1" dirty="0">
                          <a:solidFill>
                            <a:schemeClr val="bg1"/>
                          </a:solidFill>
                          <a:latin typeface="+mn-lt"/>
                        </a:rPr>
                        <a:t>Sustainability – Best Green Process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chemeClr val="bg1"/>
                          </a:solidFill>
                          <a:effectLst/>
                          <a:uLnTx/>
                          <a:uFillTx/>
                          <a:latin typeface="+mn-lt"/>
                          <a:ea typeface="+mn-ea"/>
                          <a:cs typeface="+mn-cs"/>
                        </a:rPr>
                        <a:t>Chemical</a:t>
                      </a:r>
                    </a:p>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chemeClr val="bg1"/>
                          </a:solidFill>
                          <a:effectLst/>
                          <a:uLnTx/>
                          <a:uFillTx/>
                          <a:latin typeface="+mn-lt"/>
                          <a:ea typeface="+mn-ea"/>
                          <a:cs typeface="+mn-cs"/>
                        </a:rPr>
                        <a:t>Petrochemical</a:t>
                      </a:r>
                    </a:p>
                  </a:txBody>
                  <a:tcPr marL="36000" marR="36000" marT="36000" marB="3600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chemeClr val="bg1"/>
                          </a:solidFill>
                          <a:effectLst/>
                          <a:uLnTx/>
                          <a:uFillTx/>
                          <a:latin typeface="+mn-lt"/>
                          <a:ea typeface="+mn-ea"/>
                          <a:cs typeface="+mn-cs"/>
                        </a:rPr>
                        <a:t>18</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5"/>
                  </a:ext>
                </a:extLst>
              </a:tr>
              <a:tr h="410719">
                <a:tc>
                  <a:txBody>
                    <a:bodyPr/>
                    <a:lstStyle/>
                    <a:p>
                      <a:pPr algn="ctr"/>
                      <a:r>
                        <a:rPr lang="en-IN" sz="1000" b="1" dirty="0">
                          <a:solidFill>
                            <a:schemeClr val="tx1"/>
                          </a:solidFill>
                          <a:latin typeface="+mn-lt"/>
                        </a:rPr>
                        <a:t>5</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IN" sz="1000" b="1" dirty="0">
                          <a:solidFill>
                            <a:schemeClr val="tx1"/>
                          </a:solidFill>
                          <a:latin typeface="+mn-lt"/>
                        </a:rPr>
                        <a:t>Sustainability – Excellence in Safety</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rgbClr val="000000"/>
                          </a:solidFill>
                          <a:effectLst/>
                          <a:uLnTx/>
                          <a:uFillTx/>
                          <a:latin typeface="+mn-lt"/>
                          <a:ea typeface="+mn-ea"/>
                          <a:cs typeface="+mn-cs"/>
                        </a:rPr>
                        <a:t>Chemical</a:t>
                      </a:r>
                    </a:p>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rgbClr val="000000"/>
                          </a:solidFill>
                          <a:effectLst/>
                          <a:uLnTx/>
                          <a:uFillTx/>
                          <a:latin typeface="+mn-lt"/>
                          <a:ea typeface="+mn-ea"/>
                          <a:cs typeface="+mn-cs"/>
                        </a:rPr>
                        <a:t>Petrochemical</a:t>
                      </a:r>
                    </a:p>
                  </a:txBody>
                  <a:tcPr marL="36000" marR="36000" marT="36000" marB="3600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rgbClr val="000000"/>
                          </a:solidFill>
                          <a:effectLst/>
                          <a:uLnTx/>
                          <a:uFillTx/>
                          <a:latin typeface="+mn-lt"/>
                          <a:ea typeface="+mn-ea"/>
                          <a:cs typeface="+mn-cs"/>
                        </a:rPr>
                        <a:t>18</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6"/>
                  </a:ext>
                </a:extLst>
              </a:tr>
              <a:tr h="410719">
                <a:tc>
                  <a:txBody>
                    <a:bodyPr/>
                    <a:lstStyle/>
                    <a:p>
                      <a:pPr algn="ctr"/>
                      <a:r>
                        <a:rPr lang="en-IN" sz="1000" b="1" dirty="0">
                          <a:solidFill>
                            <a:schemeClr val="bg1"/>
                          </a:solidFill>
                          <a:latin typeface="+mn-lt"/>
                        </a:rPr>
                        <a:t>6</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IN" sz="1000" b="1" dirty="0">
                          <a:solidFill>
                            <a:schemeClr val="bg1"/>
                          </a:solidFill>
                          <a:latin typeface="+mn-lt"/>
                        </a:rPr>
                        <a:t>Efficiency in Energy Usage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chemeClr val="bg1"/>
                          </a:solidFill>
                          <a:effectLst/>
                          <a:uLnTx/>
                          <a:uFillTx/>
                          <a:latin typeface="+mn-lt"/>
                          <a:ea typeface="+mn-ea"/>
                          <a:cs typeface="+mn-cs"/>
                        </a:rPr>
                        <a:t>Chemical</a:t>
                      </a:r>
                    </a:p>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chemeClr val="bg1"/>
                          </a:solidFill>
                          <a:effectLst/>
                          <a:uLnTx/>
                          <a:uFillTx/>
                          <a:latin typeface="+mn-lt"/>
                          <a:ea typeface="+mn-ea"/>
                          <a:cs typeface="+mn-cs"/>
                        </a:rPr>
                        <a:t>Petrochemical</a:t>
                      </a:r>
                    </a:p>
                  </a:txBody>
                  <a:tcPr marL="36000" marR="36000" marT="36000" marB="3600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chemeClr val="bg1"/>
                          </a:solidFill>
                          <a:effectLst/>
                          <a:uLnTx/>
                          <a:uFillTx/>
                          <a:latin typeface="+mn-lt"/>
                          <a:ea typeface="+mn-ea"/>
                          <a:cs typeface="+mn-cs"/>
                        </a:rPr>
                        <a:t>18</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7"/>
                  </a:ext>
                </a:extLst>
              </a:tr>
              <a:tr h="410719">
                <a:tc>
                  <a:txBody>
                    <a:bodyPr/>
                    <a:lstStyle/>
                    <a:p>
                      <a:pPr algn="ctr"/>
                      <a:r>
                        <a:rPr lang="en-IN" sz="1000" b="1" dirty="0">
                          <a:solidFill>
                            <a:schemeClr val="tx1"/>
                          </a:solidFill>
                          <a:latin typeface="+mn-lt"/>
                        </a:rPr>
                        <a:t>7</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IN" sz="1000" b="1" dirty="0">
                          <a:solidFill>
                            <a:schemeClr val="tx1"/>
                          </a:solidFill>
                          <a:latin typeface="+mn-lt"/>
                        </a:rPr>
                        <a:t>Efficiency in Water Use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rgbClr val="000000"/>
                          </a:solidFill>
                          <a:effectLst/>
                          <a:uLnTx/>
                          <a:uFillTx/>
                          <a:latin typeface="+mn-lt"/>
                          <a:ea typeface="+mn-ea"/>
                          <a:cs typeface="+mn-cs"/>
                        </a:rPr>
                        <a:t>Chemical</a:t>
                      </a:r>
                    </a:p>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rgbClr val="000000"/>
                          </a:solidFill>
                          <a:effectLst/>
                          <a:uLnTx/>
                          <a:uFillTx/>
                          <a:latin typeface="+mn-lt"/>
                          <a:ea typeface="+mn-ea"/>
                          <a:cs typeface="+mn-cs"/>
                        </a:rPr>
                        <a:t>Petrochemical</a:t>
                      </a:r>
                    </a:p>
                  </a:txBody>
                  <a:tcPr marL="36000" marR="36000" marT="36000" marB="3600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rgbClr val="000000"/>
                          </a:solidFill>
                          <a:effectLst/>
                          <a:uLnTx/>
                          <a:uFillTx/>
                          <a:latin typeface="+mn-lt"/>
                          <a:ea typeface="+mn-ea"/>
                          <a:cs typeface="+mn-cs"/>
                        </a:rPr>
                        <a:t>18</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8"/>
                  </a:ext>
                </a:extLst>
              </a:tr>
              <a:tr h="410719">
                <a:tc>
                  <a:txBody>
                    <a:bodyPr/>
                    <a:lstStyle/>
                    <a:p>
                      <a:pPr algn="ctr"/>
                      <a:r>
                        <a:rPr lang="en-IN" sz="1000" b="1" dirty="0">
                          <a:solidFill>
                            <a:schemeClr val="bg1"/>
                          </a:solidFill>
                          <a:latin typeface="+mn-lt"/>
                        </a:rPr>
                        <a:t>8</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IN" sz="1000" b="1" dirty="0">
                          <a:solidFill>
                            <a:schemeClr val="bg1"/>
                          </a:solidFill>
                          <a:latin typeface="+mn-lt"/>
                        </a:rPr>
                        <a:t>Commendable Work for Changing Public Perception</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chemeClr val="bg1"/>
                          </a:solidFill>
                          <a:effectLst/>
                          <a:uLnTx/>
                          <a:uFillTx/>
                          <a:latin typeface="+mn-lt"/>
                          <a:ea typeface="+mn-ea"/>
                          <a:cs typeface="+mn-cs"/>
                        </a:rPr>
                        <a:t>Chemical</a:t>
                      </a:r>
                    </a:p>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chemeClr val="bg1"/>
                          </a:solidFill>
                          <a:effectLst/>
                          <a:uLnTx/>
                          <a:uFillTx/>
                          <a:latin typeface="+mn-lt"/>
                          <a:ea typeface="+mn-ea"/>
                          <a:cs typeface="+mn-cs"/>
                        </a:rPr>
                        <a:t>Petrochemical</a:t>
                      </a:r>
                    </a:p>
                  </a:txBody>
                  <a:tcPr marL="36000" marR="36000" marT="36000" marB="3600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chemeClr val="bg1"/>
                          </a:solidFill>
                          <a:effectLst/>
                          <a:uLnTx/>
                          <a:uFillTx/>
                          <a:latin typeface="+mn-lt"/>
                          <a:ea typeface="+mn-ea"/>
                          <a:cs typeface="+mn-cs"/>
                        </a:rPr>
                        <a:t>18</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9"/>
                  </a:ext>
                </a:extLst>
              </a:tr>
              <a:tr h="410719">
                <a:tc>
                  <a:txBody>
                    <a:bodyPr/>
                    <a:lstStyle/>
                    <a:p>
                      <a:pPr marL="0" marR="0" indent="0" algn="ctr" defTabSz="1018705" rtl="0" eaLnBrk="1" fontAlgn="auto" latinLnBrk="0" hangingPunct="1">
                        <a:lnSpc>
                          <a:spcPct val="100000"/>
                        </a:lnSpc>
                        <a:spcBef>
                          <a:spcPts val="0"/>
                        </a:spcBef>
                        <a:spcAft>
                          <a:spcPts val="0"/>
                        </a:spcAft>
                        <a:buClrTx/>
                        <a:buSzTx/>
                        <a:buFont typeface="Arial" pitchFamily="34" charset="0"/>
                        <a:buNone/>
                        <a:tabLst/>
                        <a:defRPr/>
                      </a:pPr>
                      <a:r>
                        <a:rPr kumimoji="0" lang="en-GB" sz="1000" b="1" i="0" u="none" strike="noStrike" kern="1200" cap="none" spc="0" normalizeH="0" baseline="0" noProof="0" dirty="0">
                          <a:ln>
                            <a:noFill/>
                          </a:ln>
                          <a:solidFill>
                            <a:srgbClr val="000000"/>
                          </a:solidFill>
                          <a:effectLst/>
                          <a:uLnTx/>
                          <a:uFillTx/>
                          <a:latin typeface="+mn-lt"/>
                          <a:ea typeface="+mn-ea"/>
                          <a:cs typeface="+mn-cs"/>
                        </a:rPr>
                        <a:t>9</a:t>
                      </a:r>
                    </a:p>
                  </a:txBody>
                  <a:tcPr marL="36000" marR="36000" marT="36000" marB="36000"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IN" sz="1000" b="1" dirty="0">
                          <a:solidFill>
                            <a:schemeClr val="tx1"/>
                          </a:solidFill>
                          <a:latin typeface="+mn-lt"/>
                        </a:rPr>
                        <a:t>Environment Friendly Company of the Year</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rgbClr val="000000"/>
                          </a:solidFill>
                          <a:effectLst/>
                          <a:uLnTx/>
                          <a:uFillTx/>
                          <a:latin typeface="+mn-lt"/>
                          <a:ea typeface="+mn-ea"/>
                          <a:cs typeface="+mn-cs"/>
                        </a:rPr>
                        <a:t>Chemical</a:t>
                      </a:r>
                    </a:p>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rgbClr val="000000"/>
                          </a:solidFill>
                          <a:effectLst/>
                          <a:uLnTx/>
                          <a:uFillTx/>
                          <a:latin typeface="+mn-lt"/>
                          <a:ea typeface="+mn-ea"/>
                          <a:cs typeface="+mn-cs"/>
                        </a:rPr>
                        <a:t>Petrochemical</a:t>
                      </a:r>
                    </a:p>
                  </a:txBody>
                  <a:tcPr marL="36000" marR="36000" marT="36000" marB="3600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rgbClr val="000000"/>
                          </a:solidFill>
                          <a:effectLst/>
                          <a:uLnTx/>
                          <a:uFillTx/>
                          <a:latin typeface="+mn-lt"/>
                          <a:ea typeface="+mn-ea"/>
                          <a:cs typeface="+mn-cs"/>
                        </a:rPr>
                        <a:t>18</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10"/>
                  </a:ext>
                </a:extLst>
              </a:tr>
              <a:tr h="410719">
                <a:tc>
                  <a:txBody>
                    <a:bodyPr/>
                    <a:lstStyle/>
                    <a:p>
                      <a:pPr marL="0" marR="0" indent="0" algn="ctr" defTabSz="1018705" rtl="0" eaLnBrk="1" fontAlgn="auto" latinLnBrk="0" hangingPunct="1">
                        <a:lnSpc>
                          <a:spcPct val="100000"/>
                        </a:lnSpc>
                        <a:spcBef>
                          <a:spcPts val="0"/>
                        </a:spcBef>
                        <a:spcAft>
                          <a:spcPts val="0"/>
                        </a:spcAft>
                        <a:buClrTx/>
                        <a:buSzTx/>
                        <a:buFont typeface="Arial" pitchFamily="34" charset="0"/>
                        <a:buNone/>
                        <a:tabLst/>
                        <a:defRPr/>
                      </a:pPr>
                      <a:r>
                        <a:rPr kumimoji="0" lang="en-GB" sz="1000" b="1" i="0" u="none" strike="noStrike" kern="1200" cap="none" spc="0" normalizeH="0" baseline="0" noProof="0" dirty="0">
                          <a:ln>
                            <a:noFill/>
                          </a:ln>
                          <a:solidFill>
                            <a:schemeClr val="bg1"/>
                          </a:solidFill>
                          <a:effectLst/>
                          <a:uLnTx/>
                          <a:uFillTx/>
                          <a:latin typeface="+mn-lt"/>
                          <a:ea typeface="+mn-ea"/>
                          <a:cs typeface="+mn-cs"/>
                        </a:rPr>
                        <a:t>10</a:t>
                      </a:r>
                    </a:p>
                  </a:txBody>
                  <a:tcPr marL="36000" marR="36000" marT="36000" marB="36000"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IN" sz="1000" b="1" dirty="0">
                          <a:solidFill>
                            <a:schemeClr val="bg1"/>
                          </a:solidFill>
                          <a:latin typeface="+mn-lt"/>
                        </a:rPr>
                        <a:t>Lifetime Contribution (Individual)</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chemeClr val="bg1"/>
                          </a:solidFill>
                          <a:effectLst/>
                          <a:uLnTx/>
                          <a:uFillTx/>
                          <a:latin typeface="+mn-lt"/>
                          <a:ea typeface="+mn-ea"/>
                          <a:cs typeface="+mn-cs"/>
                        </a:rPr>
                        <a:t>Chemical</a:t>
                      </a:r>
                    </a:p>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chemeClr val="bg1"/>
                          </a:solidFill>
                          <a:effectLst/>
                          <a:uLnTx/>
                          <a:uFillTx/>
                          <a:latin typeface="+mn-lt"/>
                          <a:ea typeface="+mn-ea"/>
                          <a:cs typeface="+mn-cs"/>
                        </a:rPr>
                        <a:t>Petrochemical</a:t>
                      </a:r>
                    </a:p>
                  </a:txBody>
                  <a:tcPr marL="36000" marR="36000" marT="36000" marB="3600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chemeClr val="bg1"/>
                          </a:solidFill>
                          <a:effectLst/>
                          <a:uLnTx/>
                          <a:uFillTx/>
                          <a:latin typeface="+mn-lt"/>
                          <a:ea typeface="+mn-ea"/>
                          <a:cs typeface="+mn-cs"/>
                        </a:rPr>
                        <a:t>18</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11"/>
                  </a:ext>
                </a:extLst>
              </a:tr>
            </a:tbl>
          </a:graphicData>
        </a:graphic>
      </p:graphicFrame>
      <p:grpSp>
        <p:nvGrpSpPr>
          <p:cNvPr id="205" name="Group 204">
            <a:extLst>
              <a:ext uri="{FF2B5EF4-FFF2-40B4-BE49-F238E27FC236}">
                <a16:creationId xmlns:a16="http://schemas.microsoft.com/office/drawing/2014/main" id="{DCF5A2A7-AEE9-4E8A-9739-829A6F166A4E}"/>
              </a:ext>
            </a:extLst>
          </p:cNvPr>
          <p:cNvGrpSpPr/>
          <p:nvPr/>
        </p:nvGrpSpPr>
        <p:grpSpPr>
          <a:xfrm>
            <a:off x="8001000" y="3499"/>
            <a:ext cx="1123766" cy="530352"/>
            <a:chOff x="8001000" y="3499"/>
            <a:chExt cx="1123766" cy="530352"/>
          </a:xfrm>
        </p:grpSpPr>
        <p:pic>
          <p:nvPicPr>
            <p:cNvPr id="206" name="Picture 205">
              <a:extLst>
                <a:ext uri="{FF2B5EF4-FFF2-40B4-BE49-F238E27FC236}">
                  <a16:creationId xmlns:a16="http://schemas.microsoft.com/office/drawing/2014/main" id="{17DBB12B-8FC3-4671-A04F-94F0F5D533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 name="Picture 206">
              <a:extLst>
                <a:ext uri="{FF2B5EF4-FFF2-40B4-BE49-F238E27FC236}">
                  <a16:creationId xmlns:a16="http://schemas.microsoft.com/office/drawing/2014/main" id="{F59694C3-6668-4EAE-866A-17C1EA0BE72F}"/>
                </a:ext>
              </a:extLst>
            </p:cNvPr>
            <p:cNvPicPr>
              <a:picLocks noChangeAspect="1"/>
            </p:cNvPicPr>
            <p:nvPr/>
          </p:nvPicPr>
          <p:blipFill>
            <a:blip r:embed="rId3"/>
            <a:stretch>
              <a:fillRect/>
            </a:stretch>
          </p:blipFill>
          <p:spPr bwMode="gray">
            <a:xfrm>
              <a:off x="8001000" y="3499"/>
              <a:ext cx="642449" cy="530352"/>
            </a:xfrm>
            <a:prstGeom prst="rect">
              <a:avLst/>
            </a:prstGeom>
          </p:spPr>
        </p:pic>
      </p:grpSp>
    </p:spTree>
    <p:extLst>
      <p:ext uri="{BB962C8B-B14F-4D97-AF65-F5344CB8AC3E}">
        <p14:creationId xmlns:p14="http://schemas.microsoft.com/office/powerpoint/2010/main" val="3226695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11. Award for Excellence in Sub Sector</a:t>
            </a:r>
            <a:r>
              <a:rPr lang="en-US"/>
              <a:t> (2/2)</a:t>
            </a:r>
            <a:endParaRPr lang="en-US" dirty="0"/>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30</a:t>
            </a:fld>
            <a:endParaRPr lang="en-US" dirty="0"/>
          </a:p>
        </p:txBody>
      </p:sp>
      <p:graphicFrame>
        <p:nvGraphicFramePr>
          <p:cNvPr id="7" name="Content Placeholder 7">
            <a:extLst>
              <a:ext uri="{FF2B5EF4-FFF2-40B4-BE49-F238E27FC236}">
                <a16:creationId xmlns:a16="http://schemas.microsoft.com/office/drawing/2014/main" id="{65D71542-7733-4035-802B-D6B9954E0D17}"/>
              </a:ext>
            </a:extLst>
          </p:cNvPr>
          <p:cNvGraphicFramePr>
            <a:graphicFrameLocks/>
          </p:cNvGraphicFramePr>
          <p:nvPr>
            <p:extLst>
              <p:ext uri="{D42A27DB-BD31-4B8C-83A1-F6EECF244321}">
                <p14:modId xmlns:p14="http://schemas.microsoft.com/office/powerpoint/2010/main" val="3907115894"/>
              </p:ext>
            </p:extLst>
          </p:nvPr>
        </p:nvGraphicFramePr>
        <p:xfrm>
          <a:off x="457200" y="1524350"/>
          <a:ext cx="8229601" cy="4732791"/>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3831309231"/>
                    </a:ext>
                  </a:extLst>
                </a:gridCol>
                <a:gridCol w="1625600">
                  <a:extLst>
                    <a:ext uri="{9D8B030D-6E8A-4147-A177-3AD203B41FA5}">
                      <a16:colId xmlns:a16="http://schemas.microsoft.com/office/drawing/2014/main" val="20000"/>
                    </a:ext>
                  </a:extLst>
                </a:gridCol>
                <a:gridCol w="1625601">
                  <a:extLst>
                    <a:ext uri="{9D8B030D-6E8A-4147-A177-3AD203B41FA5}">
                      <a16:colId xmlns:a16="http://schemas.microsoft.com/office/drawing/2014/main" val="2109119871"/>
                    </a:ext>
                  </a:extLst>
                </a:gridCol>
                <a:gridCol w="1625600">
                  <a:extLst>
                    <a:ext uri="{9D8B030D-6E8A-4147-A177-3AD203B41FA5}">
                      <a16:colId xmlns:a16="http://schemas.microsoft.com/office/drawing/2014/main" val="3204417832"/>
                    </a:ext>
                  </a:extLst>
                </a:gridCol>
                <a:gridCol w="1371600">
                  <a:extLst>
                    <a:ext uri="{9D8B030D-6E8A-4147-A177-3AD203B41FA5}">
                      <a16:colId xmlns:a16="http://schemas.microsoft.com/office/drawing/2014/main" val="20001"/>
                    </a:ext>
                  </a:extLst>
                </a:gridCol>
              </a:tblGrid>
              <a:tr h="410719">
                <a:tc>
                  <a:txBody>
                    <a:bodyPr/>
                    <a:lstStyle/>
                    <a:p>
                      <a:pPr algn="l"/>
                      <a:r>
                        <a:rPr lang="en-IN" sz="1200" b="1" dirty="0">
                          <a:solidFill>
                            <a:schemeClr val="tx1"/>
                          </a:solidFill>
                          <a:latin typeface="+mn-lt"/>
                        </a:rPr>
                        <a:t>Evaluation Parameters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r>
                        <a:rPr lang="en-IN" sz="1200" b="1" dirty="0">
                          <a:solidFill>
                            <a:schemeClr val="tx1"/>
                          </a:solidFill>
                          <a:latin typeface="+mn-lt"/>
                        </a:rPr>
                        <a:t>Key Questions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a:txBody>
                    <a:bodyPr/>
                    <a:lstStyle/>
                    <a:p>
                      <a:pPr marL="0" lvl="0" indent="0" algn="l" defTabSz="1042823" rtl="0" eaLnBrk="1" latinLnBrk="0" hangingPunct="1">
                        <a:spcAft>
                          <a:spcPts val="300"/>
                        </a:spcAft>
                        <a:buFont typeface="Arial" panose="020B0604020202020204" pitchFamily="34" charset="0"/>
                        <a:buNone/>
                      </a:pPr>
                      <a:r>
                        <a:rPr lang="en-GB" sz="1200" b="1" kern="1200" baseline="0" dirty="0">
                          <a:solidFill>
                            <a:schemeClr val="dk1"/>
                          </a:solidFill>
                          <a:latin typeface="+mn-lt"/>
                          <a:ea typeface="+mn-ea"/>
                          <a:cs typeface="+mn-cs"/>
                        </a:rPr>
                        <a:t>Word Limit</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644011"/>
                  </a:ext>
                </a:extLst>
              </a:tr>
              <a:tr h="208794">
                <a:tc>
                  <a:txBody>
                    <a:bodyPr/>
                    <a:lstStyle/>
                    <a:p>
                      <a:pPr algn="l"/>
                      <a:r>
                        <a:rPr lang="en-IN" sz="1000" b="1" dirty="0">
                          <a:solidFill>
                            <a:schemeClr val="bg1"/>
                          </a:solidFill>
                          <a:latin typeface="+mn-lt"/>
                        </a:rPr>
                        <a:t>Excellence in Sub Sector</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gridSpan="3">
                  <a:txBody>
                    <a:bodyPr/>
                    <a:lstStyle/>
                    <a:p>
                      <a:r>
                        <a:rPr lang="en-US" sz="1000" b="1" dirty="0">
                          <a:solidFill>
                            <a:schemeClr val="tx1"/>
                          </a:solidFill>
                          <a:latin typeface="+mn-lt"/>
                        </a:rPr>
                        <a:t>Describe the aspect / item / project / initiative in which you have shown excellence.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GB"/>
                    </a:p>
                  </a:txBody>
                  <a:tcPr/>
                </a:tc>
                <a:tc hMerge="1">
                  <a:txBody>
                    <a:bodyPr/>
                    <a:lstStyle/>
                    <a:p>
                      <a:endParaRPr lang="en-GB"/>
                    </a:p>
                  </a:txBody>
                  <a:tcPr/>
                </a:tc>
                <a:tc>
                  <a:txBody>
                    <a:bodyPr/>
                    <a:lstStyle/>
                    <a:p>
                      <a:pPr marL="0" lvl="0" indent="0" algn="l" defTabSz="1042823" rtl="0" eaLnBrk="1" latinLnBrk="0" hangingPunct="1">
                        <a:spcAft>
                          <a:spcPts val="300"/>
                        </a:spcAft>
                        <a:buFont typeface="Arial" panose="020B0604020202020204" pitchFamily="34" charset="0"/>
                        <a:buNone/>
                      </a:pPr>
                      <a:r>
                        <a:rPr lang="en-GB" sz="1000" b="1" kern="1200" baseline="0" dirty="0">
                          <a:solidFill>
                            <a:schemeClr val="tx1"/>
                          </a:solidFill>
                          <a:latin typeface="+mn-lt"/>
                          <a:ea typeface="+mn-ea"/>
                          <a:cs typeface="+mn-cs"/>
                        </a:rPr>
                        <a:t>Max. up to 250 words</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l"/>
                      <a:r>
                        <a:rPr lang="en-IN" sz="1000" b="1" dirty="0">
                          <a:solidFill>
                            <a:schemeClr val="bg1"/>
                          </a:solidFill>
                          <a:latin typeface="+mn-lt"/>
                        </a:rPr>
                        <a:t>Challenges Addressed</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gridSpan="3">
                  <a:txBody>
                    <a:bodyPr/>
                    <a:lstStyle/>
                    <a:p>
                      <a:r>
                        <a:rPr lang="en-US" sz="1000" b="1" dirty="0">
                          <a:solidFill>
                            <a:schemeClr val="tx1"/>
                          </a:solidFill>
                          <a:latin typeface="+mn-lt"/>
                        </a:rPr>
                        <a:t>Describe the challenge/ situation your innovation/ initiative is trying to address</a:t>
                      </a:r>
                      <a:endParaRPr lang="en-IN" sz="1000" b="1" dirty="0">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GB"/>
                    </a:p>
                  </a:txBody>
                  <a:tcPr/>
                </a:tc>
                <a:tc hMerge="1">
                  <a:txBody>
                    <a:bodyPr/>
                    <a:lstStyle/>
                    <a:p>
                      <a:endParaRPr lang="en-GB"/>
                    </a:p>
                  </a:txBody>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000" b="1" kern="1200" baseline="0" dirty="0">
                          <a:solidFill>
                            <a:schemeClr val="tx1"/>
                          </a:solidFill>
                          <a:latin typeface="+mn-lt"/>
                          <a:ea typeface="+mn-ea"/>
                          <a:cs typeface="+mn-cs"/>
                        </a:rPr>
                        <a:t>Max. up to 250 words</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8336218"/>
                  </a:ext>
                </a:extLst>
              </a:tr>
              <a:tr h="410719">
                <a:tc rowSpan="3">
                  <a:txBody>
                    <a:bodyPr/>
                    <a:lstStyle/>
                    <a:p>
                      <a:pPr algn="l"/>
                      <a:r>
                        <a:rPr lang="en-IN" sz="1000" b="1" dirty="0">
                          <a:solidFill>
                            <a:schemeClr val="bg1"/>
                          </a:solidFill>
                          <a:latin typeface="+mn-lt"/>
                        </a:rPr>
                        <a:t>Impact and benefits</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gridSpan="3">
                  <a:txBody>
                    <a:bodyPr/>
                    <a:lstStyle/>
                    <a:p>
                      <a:r>
                        <a:rPr lang="en-US" sz="1000" b="1" dirty="0">
                          <a:solidFill>
                            <a:schemeClr val="tx1"/>
                          </a:solidFill>
                          <a:latin typeface="+mn-lt"/>
                        </a:rPr>
                        <a:t>What is the impact or benefit for your company, customers, environment, society?</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GB"/>
                    </a:p>
                  </a:txBody>
                  <a:tcPr/>
                </a:tc>
                <a:tc hMerge="1">
                  <a:txBody>
                    <a:bodyPr/>
                    <a:lstStyle/>
                    <a:p>
                      <a:endParaRPr lang="en-GB"/>
                    </a:p>
                  </a:txBody>
                  <a:tcPr/>
                </a:tc>
                <a:tc rowSpan="3">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000" b="1" kern="1200" baseline="0" dirty="0">
                          <a:solidFill>
                            <a:schemeClr val="tx1"/>
                          </a:solidFill>
                          <a:latin typeface="+mn-lt"/>
                          <a:ea typeface="+mn-ea"/>
                          <a:cs typeface="+mn-cs"/>
                        </a:rPr>
                        <a:t>Max. up to 750 words</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33726"/>
                  </a:ext>
                </a:extLst>
              </a:tr>
              <a:tr h="0">
                <a:tc vMerge="1">
                  <a:txBody>
                    <a:bodyPr/>
                    <a:lstStyle/>
                    <a:p>
                      <a:pPr algn="l"/>
                      <a:endParaRPr lang="en-IN" sz="10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gridSpan="3">
                  <a:txBody>
                    <a:bodyPr/>
                    <a:lstStyle/>
                    <a:p>
                      <a:r>
                        <a:rPr lang="en-US" sz="1000" b="1" dirty="0">
                          <a:solidFill>
                            <a:schemeClr val="tx1"/>
                          </a:solidFill>
                          <a:latin typeface="+mn-lt"/>
                        </a:rPr>
                        <a:t>What is the benefit / opportunity in  INR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GB"/>
                    </a:p>
                  </a:txBody>
                  <a:tcPr/>
                </a:tc>
                <a:tc hMerge="1">
                  <a:txBody>
                    <a:bodyPr/>
                    <a:lstStyle/>
                    <a:p>
                      <a:endParaRPr lang="en-GB"/>
                    </a:p>
                  </a:txBody>
                  <a:tcPr/>
                </a:tc>
                <a:tc vMerge="1">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1687355"/>
                  </a:ext>
                </a:extLst>
              </a:tr>
              <a:tr h="410719">
                <a:tc vMerge="1">
                  <a:txBody>
                    <a:bodyPr/>
                    <a:lstStyle/>
                    <a:p>
                      <a:pPr algn="l"/>
                      <a:endParaRPr lang="en-IN" sz="10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gridSpan="3">
                  <a:txBody>
                    <a:bodyPr/>
                    <a:lstStyle/>
                    <a:p>
                      <a:r>
                        <a:rPr lang="en-US" sz="1000" b="1" dirty="0">
                          <a:solidFill>
                            <a:schemeClr val="tx1"/>
                          </a:solidFill>
                          <a:latin typeface="+mn-lt"/>
                        </a:rPr>
                        <a:t>What are the intangible benefits? </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GB"/>
                    </a:p>
                  </a:txBody>
                  <a:tcPr/>
                </a:tc>
                <a:tc hMerge="1">
                  <a:txBody>
                    <a:bodyPr/>
                    <a:lstStyle/>
                    <a:p>
                      <a:endParaRPr lang="en-GB"/>
                    </a:p>
                  </a:txBody>
                  <a:tcPr/>
                </a:tc>
                <a:tc vMerge="1">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0719">
                <a:tc rowSpan="6">
                  <a:txBody>
                    <a:bodyPr/>
                    <a:lstStyle/>
                    <a:p>
                      <a:pPr algn="l"/>
                      <a:r>
                        <a:rPr lang="en-IN" sz="1000" b="1" dirty="0">
                          <a:solidFill>
                            <a:schemeClr val="bg1"/>
                          </a:solidFill>
                          <a:latin typeface="+mn-lt"/>
                        </a:rPr>
                        <a:t>Excellence Topics</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171450" indent="-171450">
                        <a:buFont typeface="Arial" panose="020B0604020202020204" pitchFamily="34" charset="0"/>
                        <a:buChar char="•"/>
                      </a:pPr>
                      <a:r>
                        <a:rPr lang="en-US" sz="1000" b="1" dirty="0">
                          <a:solidFill>
                            <a:schemeClr val="tx1"/>
                          </a:solidFill>
                          <a:latin typeface="+mn-lt"/>
                        </a:rPr>
                        <a:t>Increase in turnover</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buFont typeface="Arial" panose="020B0604020202020204" pitchFamily="34" charset="0"/>
                        <a:buChar char="•"/>
                      </a:pPr>
                      <a:r>
                        <a:rPr lang="en-US" sz="1000" b="1" dirty="0">
                          <a:solidFill>
                            <a:schemeClr val="tx1"/>
                          </a:solidFill>
                          <a:latin typeface="+mn-lt"/>
                        </a:rPr>
                        <a:t>Investment</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buFont typeface="Arial" panose="020B0604020202020204" pitchFamily="34" charset="0"/>
                        <a:buChar char="•"/>
                      </a:pPr>
                      <a:r>
                        <a:rPr lang="en-US" sz="1000" b="1" dirty="0">
                          <a:solidFill>
                            <a:schemeClr val="tx1"/>
                          </a:solidFill>
                          <a:latin typeface="+mn-lt"/>
                        </a:rPr>
                        <a:t>Digitization</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6">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GB" sz="10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8495331"/>
                  </a:ext>
                </a:extLst>
              </a:tr>
              <a:tr h="410719">
                <a:tc vMerge="1">
                  <a:txBody>
                    <a:bodyPr/>
                    <a:lstStyle/>
                    <a:p>
                      <a:pPr algn="l"/>
                      <a:endParaRPr lang="en-IN" sz="10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solidFill>
                            <a:schemeClr val="tx1"/>
                          </a:solidFill>
                          <a:latin typeface="+mn-lt"/>
                        </a:rPr>
                        <a:t>Export performance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solidFill>
                            <a:schemeClr val="tx1"/>
                          </a:solidFill>
                          <a:latin typeface="+mn-lt"/>
                        </a:rPr>
                        <a:t>Quality</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buFont typeface="Arial" panose="020B0604020202020204" pitchFamily="34" charset="0"/>
                        <a:buChar char="•"/>
                      </a:pPr>
                      <a:r>
                        <a:rPr lang="en-US" sz="1000" b="1" dirty="0">
                          <a:solidFill>
                            <a:schemeClr val="tx1"/>
                          </a:solidFill>
                          <a:latin typeface="+mn-lt"/>
                        </a:rPr>
                        <a:t>Logistics improvement</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GB" sz="10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563799"/>
                  </a:ext>
                </a:extLst>
              </a:tr>
              <a:tr h="410719">
                <a:tc vMerge="1">
                  <a:txBody>
                    <a:bodyPr/>
                    <a:lstStyle/>
                    <a:p>
                      <a:pPr algn="l"/>
                      <a:endParaRPr lang="en-IN" sz="10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solidFill>
                            <a:schemeClr val="tx1"/>
                          </a:solidFill>
                          <a:latin typeface="+mn-lt"/>
                        </a:rPr>
                        <a:t>Import substitution </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solidFill>
                            <a:schemeClr val="tx1"/>
                          </a:solidFill>
                          <a:latin typeface="+mn-lt"/>
                        </a:rPr>
                        <a:t>Corporate social responsibility</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buFont typeface="Arial" panose="020B0604020202020204" pitchFamily="34" charset="0"/>
                        <a:buChar char="•"/>
                      </a:pPr>
                      <a:r>
                        <a:rPr lang="en-US" sz="1000" b="1" dirty="0">
                          <a:solidFill>
                            <a:schemeClr val="tx1"/>
                          </a:solidFill>
                          <a:latin typeface="+mn-lt"/>
                        </a:rPr>
                        <a:t>Cost reduction</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GB" sz="10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1815113"/>
                  </a:ext>
                </a:extLst>
              </a:tr>
              <a:tr h="410719">
                <a:tc vMerge="1">
                  <a:txBody>
                    <a:bodyPr/>
                    <a:lstStyle/>
                    <a:p>
                      <a:pPr algn="l"/>
                      <a:endParaRPr lang="en-IN" sz="10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solidFill>
                            <a:schemeClr val="tx1"/>
                          </a:solidFill>
                          <a:latin typeface="+mn-lt"/>
                        </a:rPr>
                        <a:t>Innovation in marketing / sales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buFont typeface="Arial" panose="020B0604020202020204" pitchFamily="34" charset="0"/>
                        <a:buChar char="•"/>
                      </a:pPr>
                      <a:r>
                        <a:rPr lang="en-US" sz="1000" b="1" dirty="0">
                          <a:solidFill>
                            <a:schemeClr val="tx1"/>
                          </a:solidFill>
                          <a:latin typeface="+mn-lt"/>
                        </a:rPr>
                        <a:t>Employment generation</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buFont typeface="Arial" panose="020B0604020202020204" pitchFamily="34" charset="0"/>
                        <a:buChar char="•"/>
                      </a:pPr>
                      <a:r>
                        <a:rPr lang="en-US" sz="1000" b="1" dirty="0">
                          <a:solidFill>
                            <a:schemeClr val="tx1"/>
                          </a:solidFill>
                          <a:latin typeface="+mn-lt"/>
                        </a:rPr>
                        <a:t>Competitiveness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GB" sz="10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6934775"/>
                  </a:ext>
                </a:extLst>
              </a:tr>
              <a:tr h="410719">
                <a:tc vMerge="1">
                  <a:txBody>
                    <a:bodyPr/>
                    <a:lstStyle/>
                    <a:p>
                      <a:pPr algn="l"/>
                      <a:endParaRPr lang="en-IN" sz="10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171450" indent="-171450">
                        <a:buFont typeface="Arial" panose="020B0604020202020204" pitchFamily="34" charset="0"/>
                        <a:buChar char="•"/>
                      </a:pPr>
                      <a:endParaRPr lang="en-US" sz="1000" b="1" dirty="0">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buFont typeface="Arial" panose="020B0604020202020204" pitchFamily="34" charset="0"/>
                        <a:buChar char="•"/>
                      </a:pPr>
                      <a:r>
                        <a:rPr lang="en-US" sz="1000" b="1" dirty="0">
                          <a:solidFill>
                            <a:schemeClr val="tx1"/>
                          </a:solidFill>
                          <a:latin typeface="+mn-lt"/>
                        </a:rPr>
                        <a:t>Recycle / Circular economy</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buFont typeface="Arial" panose="020B0604020202020204" pitchFamily="34" charset="0"/>
                        <a:buChar char="•"/>
                      </a:pPr>
                      <a:endParaRPr lang="en-US" sz="1000" b="1" dirty="0">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GB" sz="10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1407854"/>
                  </a:ext>
                </a:extLst>
              </a:tr>
              <a:tr h="410719">
                <a:tc vMerge="1">
                  <a:txBody>
                    <a:bodyPr/>
                    <a:lstStyle/>
                    <a:p>
                      <a:pPr algn="l"/>
                      <a:endParaRPr lang="en-IN" sz="10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171450" indent="-171450">
                        <a:buFont typeface="Arial" panose="020B0604020202020204" pitchFamily="34" charset="0"/>
                        <a:buChar char="•"/>
                      </a:pPr>
                      <a:endParaRPr lang="en-US" sz="1000" b="1" dirty="0">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buFont typeface="Arial" panose="020B0604020202020204" pitchFamily="34" charset="0"/>
                        <a:buChar char="•"/>
                      </a:pPr>
                      <a:r>
                        <a:rPr lang="en-US" sz="1000" b="1" dirty="0">
                          <a:solidFill>
                            <a:schemeClr val="tx1"/>
                          </a:solidFill>
                          <a:latin typeface="+mn-lt"/>
                        </a:rPr>
                        <a:t>HR processes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buFont typeface="Arial" panose="020B0604020202020204" pitchFamily="34" charset="0"/>
                        <a:buChar char="•"/>
                      </a:pPr>
                      <a:endParaRPr lang="en-US" sz="1000" b="1" dirty="0">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GB" sz="10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7984042"/>
                  </a:ext>
                </a:extLst>
              </a:tr>
            </a:tbl>
          </a:graphicData>
        </a:graphic>
      </p:graphicFrame>
      <p:grpSp>
        <p:nvGrpSpPr>
          <p:cNvPr id="8" name="Group 7">
            <a:extLst>
              <a:ext uri="{FF2B5EF4-FFF2-40B4-BE49-F238E27FC236}">
                <a16:creationId xmlns:a16="http://schemas.microsoft.com/office/drawing/2014/main" id="{BCADD07A-06B1-4D9A-9322-66FB8C28FB69}"/>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C7C6DB07-6F97-435E-9A27-86FF13689D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A55A0800-7A3B-4B53-92DB-07715EE6F657}"/>
                </a:ext>
              </a:extLst>
            </p:cNvPr>
            <p:cNvPicPr>
              <a:picLocks noChangeAspect="1"/>
            </p:cNvPicPr>
            <p:nvPr/>
          </p:nvPicPr>
          <p:blipFill>
            <a:blip r:embed="rId3"/>
            <a:stretch>
              <a:fillRect/>
            </a:stretch>
          </p:blipFill>
          <p:spPr bwMode="gray">
            <a:xfrm>
              <a:off x="8001000" y="3499"/>
              <a:ext cx="642449" cy="530352"/>
            </a:xfrm>
            <a:prstGeom prst="rect">
              <a:avLst/>
            </a:prstGeom>
          </p:spPr>
        </p:pic>
      </p:grpSp>
    </p:spTree>
    <p:extLst>
      <p:ext uri="{BB962C8B-B14F-4D97-AF65-F5344CB8AC3E}">
        <p14:creationId xmlns:p14="http://schemas.microsoft.com/office/powerpoint/2010/main" val="1728651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12. Award for Company of the Year</a:t>
            </a:r>
            <a:r>
              <a:rPr lang="en-US"/>
              <a:t> (1/2)</a:t>
            </a:r>
            <a:endParaRPr lang="en-US" dirty="0"/>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31</a:t>
            </a:fld>
            <a:endParaRPr lang="en-US" dirty="0"/>
          </a:p>
        </p:txBody>
      </p:sp>
      <p:grpSp>
        <p:nvGrpSpPr>
          <p:cNvPr id="8" name="Group 7">
            <a:extLst>
              <a:ext uri="{FF2B5EF4-FFF2-40B4-BE49-F238E27FC236}">
                <a16:creationId xmlns:a16="http://schemas.microsoft.com/office/drawing/2014/main" id="{B520B10E-814D-4BDB-A6FB-8F16EB301EB0}"/>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5523D84C-6D14-4885-BE46-2D6DFD4222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8E300D57-FE07-430A-BF7F-3950CC487586}"/>
                </a:ext>
              </a:extLst>
            </p:cNvPr>
            <p:cNvPicPr>
              <a:picLocks noChangeAspect="1"/>
            </p:cNvPicPr>
            <p:nvPr/>
          </p:nvPicPr>
          <p:blipFill>
            <a:blip r:embed="rId3"/>
            <a:stretch>
              <a:fillRect/>
            </a:stretch>
          </p:blipFill>
          <p:spPr bwMode="gray">
            <a:xfrm>
              <a:off x="8001000" y="3499"/>
              <a:ext cx="642449" cy="530352"/>
            </a:xfrm>
            <a:prstGeom prst="rect">
              <a:avLst/>
            </a:prstGeom>
          </p:spPr>
        </p:pic>
      </p:grpSp>
      <p:graphicFrame>
        <p:nvGraphicFramePr>
          <p:cNvPr id="11" name="Content Placeholder 7">
            <a:extLst>
              <a:ext uri="{FF2B5EF4-FFF2-40B4-BE49-F238E27FC236}">
                <a16:creationId xmlns:a16="http://schemas.microsoft.com/office/drawing/2014/main" id="{7B49A9A0-5CEB-47FE-9CAE-468B82A0408F}"/>
              </a:ext>
            </a:extLst>
          </p:cNvPr>
          <p:cNvGraphicFramePr>
            <a:graphicFrameLocks/>
          </p:cNvGraphicFramePr>
          <p:nvPr>
            <p:extLst>
              <p:ext uri="{D42A27DB-BD31-4B8C-83A1-F6EECF244321}">
                <p14:modId xmlns:p14="http://schemas.microsoft.com/office/powerpoint/2010/main" val="2073347519"/>
              </p:ext>
            </p:extLst>
          </p:nvPr>
        </p:nvGraphicFramePr>
        <p:xfrm>
          <a:off x="471268" y="1828800"/>
          <a:ext cx="8229600" cy="4348416"/>
        </p:xfrm>
        <a:graphic>
          <a:graphicData uri="http://schemas.openxmlformats.org/drawingml/2006/table">
            <a:tbl>
              <a:tblPr firstRow="1" bandRow="1">
                <a:tableStyleId>{5C22544A-7EE6-4342-B048-85BDC9FD1C3A}</a:tableStyleId>
              </a:tblPr>
              <a:tblGrid>
                <a:gridCol w="1683327">
                  <a:extLst>
                    <a:ext uri="{9D8B030D-6E8A-4147-A177-3AD203B41FA5}">
                      <a16:colId xmlns:a16="http://schemas.microsoft.com/office/drawing/2014/main" val="3831309231"/>
                    </a:ext>
                  </a:extLst>
                </a:gridCol>
                <a:gridCol w="1496291">
                  <a:extLst>
                    <a:ext uri="{9D8B030D-6E8A-4147-A177-3AD203B41FA5}">
                      <a16:colId xmlns:a16="http://schemas.microsoft.com/office/drawing/2014/main" val="20000"/>
                    </a:ext>
                  </a:extLst>
                </a:gridCol>
                <a:gridCol w="5049982">
                  <a:extLst>
                    <a:ext uri="{9D8B030D-6E8A-4147-A177-3AD203B41FA5}">
                      <a16:colId xmlns:a16="http://schemas.microsoft.com/office/drawing/2014/main" val="20001"/>
                    </a:ext>
                  </a:extLst>
                </a:gridCol>
              </a:tblGrid>
              <a:tr h="383532">
                <a:tc gridSpan="3">
                  <a:txBody>
                    <a:bodyPr/>
                    <a:lstStyle/>
                    <a:p>
                      <a:pPr algn="l"/>
                      <a:r>
                        <a:rPr lang="en-IN" sz="1200" b="1">
                          <a:solidFill>
                            <a:schemeClr val="tx1"/>
                          </a:solidFill>
                          <a:latin typeface="+mn-lt"/>
                        </a:rPr>
                        <a:t>Application Form</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N" sz="1000" b="1">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171450" lvl="0" indent="-171450" algn="l" defTabSz="1042823" rtl="0" eaLnBrk="1" latinLnBrk="0" hangingPunct="1">
                        <a:spcAft>
                          <a:spcPts val="300"/>
                        </a:spcAft>
                        <a:buFont typeface="Arial" panose="020B0604020202020204" pitchFamily="34" charset="0"/>
                        <a:buChar char="•"/>
                      </a:pPr>
                      <a:endParaRPr lang="en-GB" sz="1000" b="1" kern="1200" baseline="0">
                        <a:solidFill>
                          <a:schemeClr val="dk1"/>
                        </a:solidFill>
                        <a:latin typeface="+mn-lt"/>
                        <a:ea typeface="+mn-ea"/>
                        <a:cs typeface="+mn-cs"/>
                      </a:endParaRPr>
                    </a:p>
                  </a:txBody>
                  <a:tcPr marL="36000" marR="36000" marT="36000" marB="3600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378644011"/>
                  </a:ext>
                </a:extLst>
              </a:tr>
              <a:tr h="383532">
                <a:tc>
                  <a:txBody>
                    <a:bodyPr/>
                    <a:lstStyle/>
                    <a:p>
                      <a:pPr algn="l"/>
                      <a:r>
                        <a:rPr lang="en-IN" sz="1200" b="1">
                          <a:solidFill>
                            <a:schemeClr val="bg1"/>
                          </a:solidFill>
                          <a:latin typeface="+mn-lt"/>
                        </a:rPr>
                        <a:t>Company Name</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Full Name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3532">
                <a:tc rowSpan="4">
                  <a:txBody>
                    <a:bodyPr/>
                    <a:lstStyle/>
                    <a:p>
                      <a:pPr algn="l"/>
                      <a:r>
                        <a:rPr lang="en-IN" sz="1200" b="1">
                          <a:solidFill>
                            <a:schemeClr val="bg1"/>
                          </a:solidFill>
                          <a:latin typeface="+mn-lt"/>
                        </a:rPr>
                        <a:t>Contact Person</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Name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33726"/>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Mobile No</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1687355"/>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Telephone No</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Email</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0741510"/>
                  </a:ext>
                </a:extLst>
              </a:tr>
              <a:tr h="383532">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Applicable Sub Category </a:t>
                      </a:r>
                    </a:p>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(Please tick the relevant bracket)</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Chemicals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84953">
                <a:tc vMerge="1">
                  <a:txBody>
                    <a:bodyPr/>
                    <a:lstStyle/>
                    <a:p>
                      <a:pPr algn="ctr"/>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Petrochemicals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83532">
                <a:tc rowSpan="3">
                  <a:txBody>
                    <a:bodyPr/>
                    <a:lstStyle/>
                    <a:p>
                      <a:pPr algn="l"/>
                      <a:r>
                        <a:rPr lang="en-IN" sz="1200" b="1">
                          <a:solidFill>
                            <a:schemeClr val="bg1"/>
                          </a:solidFill>
                          <a:latin typeface="+mn-lt"/>
                        </a:rPr>
                        <a:t>Revenue Bracket</a:t>
                      </a:r>
                    </a:p>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(Please tick the relevant bracket)</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&lt;100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6413506"/>
                  </a:ext>
                </a:extLst>
              </a:tr>
              <a:tr h="426937">
                <a:tc vMerge="1">
                  <a:txBody>
                    <a:bodyPr/>
                    <a:lstStyle/>
                    <a:p>
                      <a:pPr algn="l"/>
                      <a:endParaRPr lang="en-IN" sz="12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100-1,000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6643864"/>
                  </a:ext>
                </a:extLst>
              </a:tr>
              <a:tr h="383532">
                <a:tc vMerge="1">
                  <a:txBody>
                    <a:bodyPr/>
                    <a:lstStyle/>
                    <a:p>
                      <a:pPr algn="l"/>
                      <a:endParaRPr lang="en-IN" sz="12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&gt;1,000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1926050"/>
                  </a:ext>
                </a:extLst>
              </a:tr>
            </a:tbl>
          </a:graphicData>
        </a:graphic>
      </p:graphicFrame>
    </p:spTree>
    <p:extLst>
      <p:ext uri="{BB962C8B-B14F-4D97-AF65-F5344CB8AC3E}">
        <p14:creationId xmlns:p14="http://schemas.microsoft.com/office/powerpoint/2010/main" val="1051532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12. Award for Company of the Year</a:t>
            </a:r>
            <a:r>
              <a:rPr lang="en-US"/>
              <a:t> (2/2)</a:t>
            </a:r>
            <a:endParaRPr lang="en-US" dirty="0"/>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32</a:t>
            </a:fld>
            <a:endParaRPr lang="en-US" dirty="0"/>
          </a:p>
        </p:txBody>
      </p:sp>
      <p:graphicFrame>
        <p:nvGraphicFramePr>
          <p:cNvPr id="7" name="Content Placeholder 7">
            <a:extLst>
              <a:ext uri="{FF2B5EF4-FFF2-40B4-BE49-F238E27FC236}">
                <a16:creationId xmlns:a16="http://schemas.microsoft.com/office/drawing/2014/main" id="{65D71542-7733-4035-802B-D6B9954E0D17}"/>
              </a:ext>
            </a:extLst>
          </p:cNvPr>
          <p:cNvGraphicFramePr>
            <a:graphicFrameLocks/>
          </p:cNvGraphicFramePr>
          <p:nvPr>
            <p:extLst>
              <p:ext uri="{D42A27DB-BD31-4B8C-83A1-F6EECF244321}">
                <p14:modId xmlns:p14="http://schemas.microsoft.com/office/powerpoint/2010/main" val="259355586"/>
              </p:ext>
            </p:extLst>
          </p:nvPr>
        </p:nvGraphicFramePr>
        <p:xfrm>
          <a:off x="457200" y="1828800"/>
          <a:ext cx="8229601" cy="4233487"/>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3831309231"/>
                    </a:ext>
                  </a:extLst>
                </a:gridCol>
                <a:gridCol w="4876801">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383164">
                <a:tc>
                  <a:txBody>
                    <a:bodyPr/>
                    <a:lstStyle/>
                    <a:p>
                      <a:pPr algn="l"/>
                      <a:r>
                        <a:rPr lang="en-IN" sz="1200" b="1" dirty="0">
                          <a:solidFill>
                            <a:schemeClr val="tx1"/>
                          </a:solidFill>
                          <a:latin typeface="+mn-lt"/>
                        </a:rPr>
                        <a:t>Evaluation Parameters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1" dirty="0">
                          <a:solidFill>
                            <a:schemeClr val="tx1"/>
                          </a:solidFill>
                          <a:latin typeface="+mn-lt"/>
                        </a:rPr>
                        <a:t>Key Questions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1042823" rtl="0" eaLnBrk="1" latinLnBrk="0" hangingPunct="1">
                        <a:spcAft>
                          <a:spcPts val="300"/>
                        </a:spcAft>
                        <a:buFont typeface="Arial" panose="020B0604020202020204" pitchFamily="34" charset="0"/>
                        <a:buNone/>
                      </a:pPr>
                      <a:r>
                        <a:rPr lang="en-GB" sz="1200" b="1" kern="1200" baseline="0" dirty="0">
                          <a:solidFill>
                            <a:schemeClr val="dk1"/>
                          </a:solidFill>
                          <a:latin typeface="+mn-lt"/>
                          <a:ea typeface="+mn-ea"/>
                          <a:cs typeface="+mn-cs"/>
                        </a:rPr>
                        <a:t>Word Limit</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644011"/>
                  </a:ext>
                </a:extLst>
              </a:tr>
              <a:tr h="427293">
                <a:tc rowSpan="8">
                  <a:txBody>
                    <a:bodyPr/>
                    <a:lstStyle/>
                    <a:p>
                      <a:pPr algn="l"/>
                      <a:r>
                        <a:rPr lang="en-IN" sz="1000" b="1" dirty="0">
                          <a:solidFill>
                            <a:schemeClr val="bg1"/>
                          </a:solidFill>
                          <a:latin typeface="+mn-lt"/>
                        </a:rPr>
                        <a:t>Company of the Year</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Why should your company be considered for this award?</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8">
                  <a:txBody>
                    <a:bodyPr/>
                    <a:lstStyle/>
                    <a:p>
                      <a:pPr marL="0" lvl="0" indent="0" algn="l" defTabSz="1042823" rtl="0" eaLnBrk="1" latinLnBrk="0" hangingPunct="1">
                        <a:spcAft>
                          <a:spcPts val="300"/>
                        </a:spcAft>
                        <a:buFont typeface="Arial" panose="020B0604020202020204" pitchFamily="34" charset="0"/>
                        <a:buNone/>
                      </a:pPr>
                      <a:r>
                        <a:rPr lang="en-GB" sz="1000" b="1" kern="1200" baseline="0" dirty="0">
                          <a:solidFill>
                            <a:schemeClr val="tx1"/>
                          </a:solidFill>
                          <a:latin typeface="+mn-lt"/>
                          <a:ea typeface="+mn-ea"/>
                          <a:cs typeface="+mn-cs"/>
                        </a:rPr>
                        <a:t>Max. up to 1000 words</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11448">
                <a:tc vMerge="1">
                  <a:txBody>
                    <a:bodyPr/>
                    <a:lstStyle/>
                    <a:p>
                      <a:pPr algn="l"/>
                      <a:endParaRPr lang="en-IN" sz="12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What are the novel acts your company has done to contribute towards the well-being of society through CSR or Social Contribution?</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8668686"/>
                  </a:ext>
                </a:extLst>
              </a:tr>
              <a:tr h="383490">
                <a:tc vMerge="1">
                  <a:txBody>
                    <a:bodyPr/>
                    <a:lstStyle/>
                    <a:p>
                      <a:endParaRPr lang="en-GB"/>
                    </a:p>
                  </a:txBody>
                  <a:tcPr/>
                </a:tc>
                <a:tc>
                  <a:txBody>
                    <a:bodyPr/>
                    <a:lstStyle/>
                    <a:p>
                      <a:r>
                        <a:rPr lang="en-US" sz="1000" b="1" dirty="0">
                          <a:solidFill>
                            <a:schemeClr val="tx1"/>
                          </a:solidFill>
                          <a:latin typeface="+mn-lt"/>
                        </a:rPr>
                        <a:t>What percentage of your revenue is spent on CSR?</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GB"/>
                    </a:p>
                  </a:txBody>
                  <a:tcPr/>
                </a:tc>
                <a:extLst>
                  <a:ext uri="{0D108BD9-81ED-4DB2-BD59-A6C34878D82A}">
                    <a16:rowId xmlns:a16="http://schemas.microsoft.com/office/drawing/2014/main" val="2837310359"/>
                  </a:ext>
                </a:extLst>
              </a:tr>
              <a:tr h="426526">
                <a:tc vMerge="1">
                  <a:txBody>
                    <a:bodyPr/>
                    <a:lstStyle/>
                    <a:p>
                      <a:endParaRPr lang="en-GB"/>
                    </a:p>
                  </a:txBody>
                  <a:tcPr/>
                </a:tc>
                <a:tc>
                  <a:txBody>
                    <a:bodyPr/>
                    <a:lstStyle/>
                    <a:p>
                      <a:r>
                        <a:rPr lang="en-US" sz="1000" b="1" dirty="0">
                          <a:solidFill>
                            <a:schemeClr val="tx1"/>
                          </a:solidFill>
                          <a:latin typeface="+mn-lt"/>
                        </a:rPr>
                        <a:t>What is the Capital expenditure (CAPEX) over the last 5 years?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GB"/>
                    </a:p>
                  </a:txBody>
                  <a:tcPr/>
                </a:tc>
                <a:extLst>
                  <a:ext uri="{0D108BD9-81ED-4DB2-BD59-A6C34878D82A}">
                    <a16:rowId xmlns:a16="http://schemas.microsoft.com/office/drawing/2014/main" val="437441149"/>
                  </a:ext>
                </a:extLst>
              </a:tr>
              <a:tr h="412309">
                <a:tc vMerge="1">
                  <a:txBody>
                    <a:bodyPr/>
                    <a:lstStyle/>
                    <a:p>
                      <a:pPr algn="l"/>
                      <a:endParaRPr lang="en-IN" sz="12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Does your company hold a unique position in the market (in terms of product, service and technology)? Please provide details.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8635194"/>
                  </a:ext>
                </a:extLst>
              </a:tr>
              <a:tr h="440744">
                <a:tc vMerge="1">
                  <a:txBody>
                    <a:bodyPr/>
                    <a:lstStyle/>
                    <a:p>
                      <a:pPr algn="l"/>
                      <a:endParaRPr lang="en-IN" sz="12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What is the employee gender ratio (</a:t>
                      </a:r>
                      <a:r>
                        <a:rPr lang="en-US" sz="1000" b="1" dirty="0" err="1">
                          <a:solidFill>
                            <a:schemeClr val="tx1"/>
                          </a:solidFill>
                          <a:latin typeface="+mn-lt"/>
                        </a:rPr>
                        <a:t>Male:Female</a:t>
                      </a:r>
                      <a:r>
                        <a:rPr lang="en-US" sz="1000" b="1" dirty="0">
                          <a:solidFill>
                            <a:schemeClr val="tx1"/>
                          </a:solidFill>
                          <a:latin typeface="+mn-lt"/>
                        </a:rPr>
                        <a:t>)?</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2491978"/>
                  </a:ext>
                </a:extLst>
              </a:tr>
              <a:tr h="711261">
                <a:tc vMerge="1">
                  <a:txBody>
                    <a:bodyPr/>
                    <a:lstStyle/>
                    <a:p>
                      <a:pPr algn="l"/>
                      <a:endParaRPr lang="en-IN" sz="10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What has been the Net Sales and Earnings Before Interest, Tax, Depreciation and </a:t>
                      </a:r>
                      <a:r>
                        <a:rPr lang="en-US" sz="1000" b="1" dirty="0" err="1">
                          <a:solidFill>
                            <a:schemeClr val="tx1"/>
                          </a:solidFill>
                          <a:latin typeface="+mn-lt"/>
                        </a:rPr>
                        <a:t>Amortisation</a:t>
                      </a:r>
                      <a:r>
                        <a:rPr lang="en-US" sz="1000" b="1" dirty="0">
                          <a:solidFill>
                            <a:schemeClr val="tx1"/>
                          </a:solidFill>
                          <a:latin typeface="+mn-lt"/>
                        </a:rPr>
                        <a:t> (EBITDA) for last 5 years (in INR Crores). Also, please provide the annual report of your company for last 5 years.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lvl="0" indent="0" algn="l" defTabSz="1042823" rtl="0" eaLnBrk="1" latinLnBrk="0" hangingPunct="1">
                        <a:spcAft>
                          <a:spcPts val="300"/>
                        </a:spcAft>
                        <a:buFont typeface="Arial" panose="020B0604020202020204" pitchFamily="34" charset="0"/>
                        <a:buNone/>
                      </a:pPr>
                      <a:endParaRPr lang="en-GB" sz="10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1470788"/>
                  </a:ext>
                </a:extLst>
              </a:tr>
              <a:tr h="537252">
                <a:tc vMerge="1">
                  <a:txBody>
                    <a:bodyPr/>
                    <a:lstStyle/>
                    <a:p>
                      <a:pPr algn="l"/>
                      <a:endParaRPr lang="en-IN" sz="10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Please provide the CSR spends for the last 5 years (in INR Crores)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lvl="0" indent="0" algn="l" defTabSz="1042823" rtl="0" eaLnBrk="1" latinLnBrk="0" hangingPunct="1">
                        <a:spcAft>
                          <a:spcPts val="300"/>
                        </a:spcAft>
                        <a:buFont typeface="Arial" panose="020B0604020202020204" pitchFamily="34" charset="0"/>
                        <a:buNone/>
                      </a:pPr>
                      <a:endParaRPr lang="en-GB" sz="10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3945113"/>
                  </a:ext>
                </a:extLst>
              </a:tr>
            </a:tbl>
          </a:graphicData>
        </a:graphic>
      </p:graphicFrame>
      <p:grpSp>
        <p:nvGrpSpPr>
          <p:cNvPr id="8" name="Group 7">
            <a:extLst>
              <a:ext uri="{FF2B5EF4-FFF2-40B4-BE49-F238E27FC236}">
                <a16:creationId xmlns:a16="http://schemas.microsoft.com/office/drawing/2014/main" id="{BCADD07A-06B1-4D9A-9322-66FB8C28FB69}"/>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C7C6DB07-6F97-435E-9A27-86FF13689D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A55A0800-7A3B-4B53-92DB-07715EE6F657}"/>
                </a:ext>
              </a:extLst>
            </p:cNvPr>
            <p:cNvPicPr>
              <a:picLocks noChangeAspect="1"/>
            </p:cNvPicPr>
            <p:nvPr/>
          </p:nvPicPr>
          <p:blipFill>
            <a:blip r:embed="rId3"/>
            <a:stretch>
              <a:fillRect/>
            </a:stretch>
          </p:blipFill>
          <p:spPr bwMode="gray">
            <a:xfrm>
              <a:off x="8001000" y="3499"/>
              <a:ext cx="642449" cy="530352"/>
            </a:xfrm>
            <a:prstGeom prst="rect">
              <a:avLst/>
            </a:prstGeom>
          </p:spPr>
        </p:pic>
      </p:grpSp>
    </p:spTree>
    <p:extLst>
      <p:ext uri="{BB962C8B-B14F-4D97-AF65-F5344CB8AC3E}">
        <p14:creationId xmlns:p14="http://schemas.microsoft.com/office/powerpoint/2010/main" val="1967638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13. DigiTech Front Runner of the Year</a:t>
            </a:r>
            <a:r>
              <a:rPr lang="en-US"/>
              <a:t> (1/3)</a:t>
            </a:r>
            <a:endParaRPr lang="en-IN" sz="3600" b="1" dirty="0"/>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33</a:t>
            </a:fld>
            <a:endParaRPr lang="en-US" dirty="0"/>
          </a:p>
        </p:txBody>
      </p:sp>
      <p:grpSp>
        <p:nvGrpSpPr>
          <p:cNvPr id="8" name="Group 7">
            <a:extLst>
              <a:ext uri="{FF2B5EF4-FFF2-40B4-BE49-F238E27FC236}">
                <a16:creationId xmlns:a16="http://schemas.microsoft.com/office/drawing/2014/main" id="{B520B10E-814D-4BDB-A6FB-8F16EB301EB0}"/>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5523D84C-6D14-4885-BE46-2D6DFD4222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8E300D57-FE07-430A-BF7F-3950CC487586}"/>
                </a:ext>
              </a:extLst>
            </p:cNvPr>
            <p:cNvPicPr>
              <a:picLocks noChangeAspect="1"/>
            </p:cNvPicPr>
            <p:nvPr/>
          </p:nvPicPr>
          <p:blipFill>
            <a:blip r:embed="rId3"/>
            <a:stretch>
              <a:fillRect/>
            </a:stretch>
          </p:blipFill>
          <p:spPr bwMode="gray">
            <a:xfrm>
              <a:off x="8001000" y="3499"/>
              <a:ext cx="642449" cy="530352"/>
            </a:xfrm>
            <a:prstGeom prst="rect">
              <a:avLst/>
            </a:prstGeom>
          </p:spPr>
        </p:pic>
      </p:grpSp>
      <p:graphicFrame>
        <p:nvGraphicFramePr>
          <p:cNvPr id="11" name="Content Placeholder 7">
            <a:extLst>
              <a:ext uri="{FF2B5EF4-FFF2-40B4-BE49-F238E27FC236}">
                <a16:creationId xmlns:a16="http://schemas.microsoft.com/office/drawing/2014/main" id="{87D81A8E-BB1F-4EDD-8CB9-5A6AF5C1A546}"/>
              </a:ext>
            </a:extLst>
          </p:cNvPr>
          <p:cNvGraphicFramePr>
            <a:graphicFrameLocks/>
          </p:cNvGraphicFramePr>
          <p:nvPr>
            <p:extLst>
              <p:ext uri="{D42A27DB-BD31-4B8C-83A1-F6EECF244321}">
                <p14:modId xmlns:p14="http://schemas.microsoft.com/office/powerpoint/2010/main" val="1011892259"/>
              </p:ext>
            </p:extLst>
          </p:nvPr>
        </p:nvGraphicFramePr>
        <p:xfrm>
          <a:off x="471268" y="1828800"/>
          <a:ext cx="8229600" cy="4348416"/>
        </p:xfrm>
        <a:graphic>
          <a:graphicData uri="http://schemas.openxmlformats.org/drawingml/2006/table">
            <a:tbl>
              <a:tblPr firstRow="1" bandRow="1">
                <a:tableStyleId>{5C22544A-7EE6-4342-B048-85BDC9FD1C3A}</a:tableStyleId>
              </a:tblPr>
              <a:tblGrid>
                <a:gridCol w="1683327">
                  <a:extLst>
                    <a:ext uri="{9D8B030D-6E8A-4147-A177-3AD203B41FA5}">
                      <a16:colId xmlns:a16="http://schemas.microsoft.com/office/drawing/2014/main" val="3831309231"/>
                    </a:ext>
                  </a:extLst>
                </a:gridCol>
                <a:gridCol w="1496291">
                  <a:extLst>
                    <a:ext uri="{9D8B030D-6E8A-4147-A177-3AD203B41FA5}">
                      <a16:colId xmlns:a16="http://schemas.microsoft.com/office/drawing/2014/main" val="20000"/>
                    </a:ext>
                  </a:extLst>
                </a:gridCol>
                <a:gridCol w="5049982">
                  <a:extLst>
                    <a:ext uri="{9D8B030D-6E8A-4147-A177-3AD203B41FA5}">
                      <a16:colId xmlns:a16="http://schemas.microsoft.com/office/drawing/2014/main" val="20001"/>
                    </a:ext>
                  </a:extLst>
                </a:gridCol>
              </a:tblGrid>
              <a:tr h="383532">
                <a:tc gridSpan="3">
                  <a:txBody>
                    <a:bodyPr/>
                    <a:lstStyle/>
                    <a:p>
                      <a:pPr algn="l"/>
                      <a:r>
                        <a:rPr lang="en-IN" sz="1200" b="1">
                          <a:solidFill>
                            <a:schemeClr val="tx1"/>
                          </a:solidFill>
                          <a:latin typeface="+mn-lt"/>
                        </a:rPr>
                        <a:t>Application Form</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N" sz="1000" b="1">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171450" lvl="0" indent="-171450" algn="l" defTabSz="1042823" rtl="0" eaLnBrk="1" latinLnBrk="0" hangingPunct="1">
                        <a:spcAft>
                          <a:spcPts val="300"/>
                        </a:spcAft>
                        <a:buFont typeface="Arial" panose="020B0604020202020204" pitchFamily="34" charset="0"/>
                        <a:buChar char="•"/>
                      </a:pPr>
                      <a:endParaRPr lang="en-GB" sz="1000" b="1" kern="1200" baseline="0">
                        <a:solidFill>
                          <a:schemeClr val="dk1"/>
                        </a:solidFill>
                        <a:latin typeface="+mn-lt"/>
                        <a:ea typeface="+mn-ea"/>
                        <a:cs typeface="+mn-cs"/>
                      </a:endParaRPr>
                    </a:p>
                  </a:txBody>
                  <a:tcPr marL="36000" marR="36000" marT="36000" marB="3600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378644011"/>
                  </a:ext>
                </a:extLst>
              </a:tr>
              <a:tr h="383532">
                <a:tc>
                  <a:txBody>
                    <a:bodyPr/>
                    <a:lstStyle/>
                    <a:p>
                      <a:pPr algn="l"/>
                      <a:r>
                        <a:rPr lang="en-IN" sz="1200" b="1">
                          <a:solidFill>
                            <a:schemeClr val="bg1"/>
                          </a:solidFill>
                          <a:latin typeface="+mn-lt"/>
                        </a:rPr>
                        <a:t>Company Name</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Full Name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3532">
                <a:tc rowSpan="4">
                  <a:txBody>
                    <a:bodyPr/>
                    <a:lstStyle/>
                    <a:p>
                      <a:pPr algn="l"/>
                      <a:r>
                        <a:rPr lang="en-IN" sz="1200" b="1">
                          <a:solidFill>
                            <a:schemeClr val="bg1"/>
                          </a:solidFill>
                          <a:latin typeface="+mn-lt"/>
                        </a:rPr>
                        <a:t>Contact Person</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Name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33726"/>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Mobile No</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1687355"/>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Telephone No</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Email</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0741510"/>
                  </a:ext>
                </a:extLst>
              </a:tr>
              <a:tr h="383532">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Applicable Sub Category </a:t>
                      </a:r>
                    </a:p>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(Please tick the relevant bracket)</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Chemicals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84953">
                <a:tc vMerge="1">
                  <a:txBody>
                    <a:bodyPr/>
                    <a:lstStyle/>
                    <a:p>
                      <a:pPr algn="ctr"/>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Petrochemicals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83532">
                <a:tc rowSpan="3">
                  <a:txBody>
                    <a:bodyPr/>
                    <a:lstStyle/>
                    <a:p>
                      <a:pPr algn="l"/>
                      <a:r>
                        <a:rPr lang="en-IN" sz="1200" b="1">
                          <a:solidFill>
                            <a:schemeClr val="bg1"/>
                          </a:solidFill>
                          <a:latin typeface="+mn-lt"/>
                        </a:rPr>
                        <a:t>Revenue Bracket</a:t>
                      </a:r>
                    </a:p>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(Please tick the relevant bracket)</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&lt;100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6413506"/>
                  </a:ext>
                </a:extLst>
              </a:tr>
              <a:tr h="426937">
                <a:tc vMerge="1">
                  <a:txBody>
                    <a:bodyPr/>
                    <a:lstStyle/>
                    <a:p>
                      <a:pPr algn="l"/>
                      <a:endParaRPr lang="en-IN" sz="12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100-1,000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6643864"/>
                  </a:ext>
                </a:extLst>
              </a:tr>
              <a:tr h="383532">
                <a:tc vMerge="1">
                  <a:txBody>
                    <a:bodyPr/>
                    <a:lstStyle/>
                    <a:p>
                      <a:pPr algn="l"/>
                      <a:endParaRPr lang="en-IN" sz="12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&gt;1,000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1926050"/>
                  </a:ext>
                </a:extLst>
              </a:tr>
            </a:tbl>
          </a:graphicData>
        </a:graphic>
      </p:graphicFrame>
    </p:spTree>
    <p:extLst>
      <p:ext uri="{BB962C8B-B14F-4D97-AF65-F5344CB8AC3E}">
        <p14:creationId xmlns:p14="http://schemas.microsoft.com/office/powerpoint/2010/main" val="2010555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13. DigiTech Front Runner of the Year</a:t>
            </a:r>
            <a:r>
              <a:rPr lang="en-US"/>
              <a:t> (2/3)</a:t>
            </a:r>
            <a:endParaRPr lang="en-US" dirty="0"/>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34</a:t>
            </a:fld>
            <a:endParaRPr lang="en-US" dirty="0"/>
          </a:p>
        </p:txBody>
      </p:sp>
      <p:graphicFrame>
        <p:nvGraphicFramePr>
          <p:cNvPr id="7" name="Content Placeholder 7">
            <a:extLst>
              <a:ext uri="{FF2B5EF4-FFF2-40B4-BE49-F238E27FC236}">
                <a16:creationId xmlns:a16="http://schemas.microsoft.com/office/drawing/2014/main" id="{65D71542-7733-4035-802B-D6B9954E0D17}"/>
              </a:ext>
            </a:extLst>
          </p:cNvPr>
          <p:cNvGraphicFramePr>
            <a:graphicFrameLocks/>
          </p:cNvGraphicFramePr>
          <p:nvPr>
            <p:extLst>
              <p:ext uri="{D42A27DB-BD31-4B8C-83A1-F6EECF244321}">
                <p14:modId xmlns:p14="http://schemas.microsoft.com/office/powerpoint/2010/main" val="501137600"/>
              </p:ext>
            </p:extLst>
          </p:nvPr>
        </p:nvGraphicFramePr>
        <p:xfrm>
          <a:off x="455295" y="1217918"/>
          <a:ext cx="8186249" cy="5030021"/>
        </p:xfrm>
        <a:graphic>
          <a:graphicData uri="http://schemas.openxmlformats.org/drawingml/2006/table">
            <a:tbl>
              <a:tblPr firstRow="1" bandRow="1">
                <a:tableStyleId>{5C22544A-7EE6-4342-B048-85BDC9FD1C3A}</a:tableStyleId>
              </a:tblPr>
              <a:tblGrid>
                <a:gridCol w="1830705">
                  <a:extLst>
                    <a:ext uri="{9D8B030D-6E8A-4147-A177-3AD203B41FA5}">
                      <a16:colId xmlns:a16="http://schemas.microsoft.com/office/drawing/2014/main" val="3831309231"/>
                    </a:ext>
                  </a:extLst>
                </a:gridCol>
                <a:gridCol w="4991169">
                  <a:extLst>
                    <a:ext uri="{9D8B030D-6E8A-4147-A177-3AD203B41FA5}">
                      <a16:colId xmlns:a16="http://schemas.microsoft.com/office/drawing/2014/main" val="20000"/>
                    </a:ext>
                  </a:extLst>
                </a:gridCol>
                <a:gridCol w="1364375">
                  <a:extLst>
                    <a:ext uri="{9D8B030D-6E8A-4147-A177-3AD203B41FA5}">
                      <a16:colId xmlns:a16="http://schemas.microsoft.com/office/drawing/2014/main" val="20001"/>
                    </a:ext>
                  </a:extLst>
                </a:gridCol>
              </a:tblGrid>
              <a:tr h="387091">
                <a:tc>
                  <a:txBody>
                    <a:bodyPr/>
                    <a:lstStyle/>
                    <a:p>
                      <a:pPr algn="l"/>
                      <a:r>
                        <a:rPr lang="en-IN" sz="1200" b="1" dirty="0">
                          <a:solidFill>
                            <a:schemeClr val="tx1"/>
                          </a:solidFill>
                          <a:latin typeface="+mn-lt"/>
                        </a:rPr>
                        <a:t>Evaluation Parameters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1" dirty="0">
                          <a:solidFill>
                            <a:schemeClr val="tx1"/>
                          </a:solidFill>
                          <a:latin typeface="+mn-lt"/>
                        </a:rPr>
                        <a:t>Key Questions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1042823" rtl="0" eaLnBrk="1" latinLnBrk="0" hangingPunct="1">
                        <a:spcAft>
                          <a:spcPts val="300"/>
                        </a:spcAft>
                        <a:buFont typeface="Arial" panose="020B0604020202020204" pitchFamily="34" charset="0"/>
                        <a:buNone/>
                      </a:pPr>
                      <a:r>
                        <a:rPr lang="en-GB" sz="1200" b="1" kern="1200" baseline="0" dirty="0">
                          <a:solidFill>
                            <a:schemeClr val="dk1"/>
                          </a:solidFill>
                          <a:latin typeface="+mn-lt"/>
                          <a:ea typeface="+mn-ea"/>
                          <a:cs typeface="+mn-cs"/>
                        </a:rPr>
                        <a:t>Word Limit</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644011"/>
                  </a:ext>
                </a:extLst>
              </a:tr>
              <a:tr h="229812">
                <a:tc rowSpan="5">
                  <a:txBody>
                    <a:bodyPr/>
                    <a:lstStyle/>
                    <a:p>
                      <a:pPr algn="l"/>
                      <a:r>
                        <a:rPr lang="en-IN" sz="1000" b="1" dirty="0">
                          <a:solidFill>
                            <a:schemeClr val="bg1"/>
                          </a:solidFill>
                          <a:latin typeface="+mn-lt"/>
                        </a:rPr>
                        <a:t>Digital Technology </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nSpc>
                          <a:spcPts val="1200"/>
                        </a:lnSpc>
                        <a:spcBef>
                          <a:spcPts val="0"/>
                        </a:spcBef>
                        <a:spcAft>
                          <a:spcPts val="200"/>
                        </a:spcAft>
                        <a:buSzPts val="900"/>
                        <a:buFont typeface="Symbol" panose="05050102010706020507" pitchFamily="18" charset="2"/>
                        <a:buNone/>
                      </a:pPr>
                      <a:r>
                        <a:rPr lang="en-US" sz="1000" b="1" dirty="0">
                          <a:effectLst/>
                          <a:latin typeface="+mn-lt"/>
                          <a:ea typeface="Calibri" panose="020F0502020204030204" pitchFamily="34" charset="0"/>
                          <a:cs typeface="Times New Roman" panose="02020603050405020304" pitchFamily="18" charset="0"/>
                        </a:rPr>
                        <a:t>What digital capabilities and resource exists within your organization?. Please give a brief on each capability/ resource.</a:t>
                      </a:r>
                    </a:p>
                    <a:p>
                      <a:pPr marL="284163" marR="0" lvl="0" indent="-168275">
                        <a:lnSpc>
                          <a:spcPts val="1200"/>
                        </a:lnSpc>
                        <a:spcBef>
                          <a:spcPts val="0"/>
                        </a:spcBef>
                        <a:spcAft>
                          <a:spcPts val="200"/>
                        </a:spcAft>
                        <a:buSzPts val="900"/>
                        <a:buFont typeface="+mj-lt"/>
                        <a:buAutoNum type="arabicParenR"/>
                      </a:pPr>
                      <a:r>
                        <a:rPr lang="en-US" sz="1000" b="1" dirty="0">
                          <a:effectLst/>
                          <a:latin typeface="+mn-lt"/>
                          <a:ea typeface="Calibri" panose="020F0502020204030204" pitchFamily="34" charset="0"/>
                          <a:cs typeface="Times New Roman" panose="02020603050405020304" pitchFamily="18" charset="0"/>
                        </a:rPr>
                        <a:t>Data Analytics tools</a:t>
                      </a:r>
                    </a:p>
                    <a:p>
                      <a:pPr marL="284163" marR="0" lvl="0" indent="-168275">
                        <a:lnSpc>
                          <a:spcPts val="1200"/>
                        </a:lnSpc>
                        <a:spcBef>
                          <a:spcPts val="0"/>
                        </a:spcBef>
                        <a:spcAft>
                          <a:spcPts val="200"/>
                        </a:spcAft>
                        <a:buSzPts val="900"/>
                        <a:buFont typeface="+mj-lt"/>
                        <a:buAutoNum type="arabicParenR"/>
                      </a:pPr>
                      <a:r>
                        <a:rPr lang="en-US" sz="1000" b="1" dirty="0">
                          <a:effectLst/>
                          <a:latin typeface="+mn-lt"/>
                          <a:ea typeface="Calibri" panose="020F0502020204030204" pitchFamily="34" charset="0"/>
                          <a:cs typeface="Times New Roman" panose="02020603050405020304" pitchFamily="18" charset="0"/>
                        </a:rPr>
                        <a:t>Information Management system</a:t>
                      </a:r>
                    </a:p>
                    <a:p>
                      <a:pPr marL="284163" marR="0" lvl="0" indent="-168275">
                        <a:lnSpc>
                          <a:spcPts val="1200"/>
                        </a:lnSpc>
                        <a:spcBef>
                          <a:spcPts val="0"/>
                        </a:spcBef>
                        <a:spcAft>
                          <a:spcPts val="200"/>
                        </a:spcAft>
                        <a:buSzPts val="900"/>
                        <a:buFont typeface="+mj-lt"/>
                        <a:buAutoNum type="arabicParenR"/>
                      </a:pPr>
                      <a:r>
                        <a:rPr lang="en-US" sz="1000" b="1" dirty="0">
                          <a:effectLst/>
                          <a:latin typeface="+mn-lt"/>
                          <a:ea typeface="Calibri" panose="020F0502020204030204" pitchFamily="34" charset="0"/>
                          <a:cs typeface="Times New Roman" panose="02020603050405020304" pitchFamily="18" charset="0"/>
                        </a:rPr>
                        <a:t>Dashboards for monitoring</a:t>
                      </a:r>
                    </a:p>
                    <a:p>
                      <a:pPr marL="284163" marR="0" lvl="0" indent="-168275">
                        <a:lnSpc>
                          <a:spcPts val="1200"/>
                        </a:lnSpc>
                        <a:spcBef>
                          <a:spcPts val="0"/>
                        </a:spcBef>
                        <a:spcAft>
                          <a:spcPts val="200"/>
                        </a:spcAft>
                        <a:buSzPts val="900"/>
                        <a:buFont typeface="+mj-lt"/>
                        <a:buAutoNum type="arabicParenR"/>
                      </a:pPr>
                      <a:r>
                        <a:rPr lang="en-US" sz="1000" b="1" dirty="0">
                          <a:effectLst/>
                          <a:latin typeface="+mn-lt"/>
                          <a:ea typeface="Calibri" panose="020F0502020204030204" pitchFamily="34" charset="0"/>
                          <a:cs typeface="Times New Roman" panose="02020603050405020304" pitchFamily="18" charset="0"/>
                        </a:rPr>
                        <a:t>RFIDs for warehouse/inventory management</a:t>
                      </a:r>
                    </a:p>
                    <a:p>
                      <a:pPr marL="284163" marR="0" lvl="0" indent="-168275">
                        <a:lnSpc>
                          <a:spcPts val="1200"/>
                        </a:lnSpc>
                        <a:spcBef>
                          <a:spcPts val="0"/>
                        </a:spcBef>
                        <a:spcAft>
                          <a:spcPts val="200"/>
                        </a:spcAft>
                        <a:buSzPts val="900"/>
                        <a:buFont typeface="+mj-lt"/>
                        <a:buAutoNum type="arabicParenR"/>
                      </a:pPr>
                      <a:r>
                        <a:rPr lang="en-US" sz="1000" b="1" dirty="0">
                          <a:effectLst/>
                          <a:latin typeface="+mn-lt"/>
                          <a:ea typeface="Calibri" panose="020F0502020204030204" pitchFamily="34" charset="0"/>
                          <a:cs typeface="Times New Roman" panose="02020603050405020304" pitchFamily="18" charset="0"/>
                        </a:rPr>
                        <a:t>Asset Management (Predictive Maintenance)</a:t>
                      </a:r>
                    </a:p>
                    <a:p>
                      <a:pPr marL="284163" marR="0" lvl="0" indent="-168275">
                        <a:lnSpc>
                          <a:spcPts val="1200"/>
                        </a:lnSpc>
                        <a:spcBef>
                          <a:spcPts val="0"/>
                        </a:spcBef>
                        <a:spcAft>
                          <a:spcPts val="200"/>
                        </a:spcAft>
                        <a:buSzPts val="900"/>
                        <a:buFont typeface="+mj-lt"/>
                        <a:buAutoNum type="arabicParenR"/>
                      </a:pPr>
                      <a:r>
                        <a:rPr lang="en-US" sz="1000" b="1" dirty="0">
                          <a:effectLst/>
                          <a:latin typeface="+mn-lt"/>
                          <a:ea typeface="Calibri" panose="020F0502020204030204" pitchFamily="34" charset="0"/>
                          <a:cs typeface="Times New Roman" panose="02020603050405020304" pitchFamily="18" charset="0"/>
                        </a:rPr>
                        <a:t>Digital Twin</a:t>
                      </a:r>
                    </a:p>
                    <a:p>
                      <a:pPr marL="284163" marR="0" lvl="0" indent="-168275">
                        <a:lnSpc>
                          <a:spcPts val="1200"/>
                        </a:lnSpc>
                        <a:spcBef>
                          <a:spcPts val="0"/>
                        </a:spcBef>
                        <a:spcAft>
                          <a:spcPts val="200"/>
                        </a:spcAft>
                        <a:buSzPts val="900"/>
                        <a:buFont typeface="+mj-lt"/>
                        <a:buAutoNum type="arabicParenR"/>
                      </a:pPr>
                      <a:r>
                        <a:rPr lang="en-US" sz="1000" b="1" dirty="0">
                          <a:effectLst/>
                          <a:latin typeface="+mn-lt"/>
                          <a:ea typeface="Calibri" panose="020F0502020204030204" pitchFamily="34" charset="0"/>
                          <a:cs typeface="Times New Roman" panose="02020603050405020304" pitchFamily="18" charset="0"/>
                        </a:rPr>
                        <a:t>Others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5">
                  <a:txBody>
                    <a:bodyPr/>
                    <a:lstStyle/>
                    <a:p>
                      <a:pPr marL="0" lvl="0" indent="0" algn="l" defTabSz="1042823" rtl="0" eaLnBrk="1" latinLnBrk="0" hangingPunct="1">
                        <a:spcAft>
                          <a:spcPts val="300"/>
                        </a:spcAft>
                        <a:buFont typeface="Arial" panose="020B0604020202020204" pitchFamily="34" charset="0"/>
                        <a:buNone/>
                      </a:pPr>
                      <a:r>
                        <a:rPr lang="en-GB" sz="1000" b="1" kern="1200" baseline="0" dirty="0">
                          <a:solidFill>
                            <a:schemeClr val="tx1"/>
                          </a:solidFill>
                          <a:latin typeface="+mn-lt"/>
                          <a:ea typeface="+mn-ea"/>
                          <a:cs typeface="+mn-cs"/>
                        </a:rPr>
                        <a:t>Max. up to 1000 words</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6731">
                <a:tc vMerge="1">
                  <a:txBody>
                    <a:bodyPr/>
                    <a:lstStyle/>
                    <a:p>
                      <a:endParaRPr lang="en-US"/>
                    </a:p>
                  </a:txBody>
                  <a:tcPr>
                    <a:lnT w="12700" cap="flat" cmpd="sng" algn="ctr">
                      <a:solidFill>
                        <a:schemeClr val="tx1">
                          <a:lumMod val="50000"/>
                          <a:lumOff val="50000"/>
                        </a:schemeClr>
                      </a:solidFill>
                      <a:prstDash val="sysDot"/>
                      <a:round/>
                      <a:headEnd type="none" w="med" len="med"/>
                      <a:tailEnd type="none" w="med" len="med"/>
                    </a:lnT>
                  </a:tcPr>
                </a:tc>
                <a:tc>
                  <a:txBody>
                    <a:bodyPr/>
                    <a:lstStyle/>
                    <a:p>
                      <a:pPr marL="0" marR="0" lvl="0" indent="0" algn="l" defTabSz="685800" rtl="0" eaLnBrk="1" latinLnBrk="0" hangingPunct="1">
                        <a:lnSpc>
                          <a:spcPts val="1200"/>
                        </a:lnSpc>
                        <a:spcBef>
                          <a:spcPts val="0"/>
                        </a:spcBef>
                        <a:spcAft>
                          <a:spcPts val="200"/>
                        </a:spcAft>
                        <a:buSzPts val="900"/>
                        <a:buFont typeface="Symbol" panose="05050102010706020507" pitchFamily="18" charset="2"/>
                        <a:buNone/>
                      </a:pPr>
                      <a:r>
                        <a:rPr lang="en-US" sz="1000" b="1" kern="1200" dirty="0">
                          <a:solidFill>
                            <a:schemeClr val="dk1"/>
                          </a:solidFill>
                          <a:effectLst/>
                          <a:latin typeface="+mn-lt"/>
                          <a:ea typeface="Calibri" panose="020F0502020204030204" pitchFamily="34" charset="0"/>
                          <a:cs typeface="Times New Roman" panose="02020603050405020304" pitchFamily="18" charset="0"/>
                        </a:rPr>
                        <a:t>What are the different digital channels adopted by your organization? Please give a brief on each digital channel adopted.</a:t>
                      </a:r>
                    </a:p>
                    <a:p>
                      <a:pPr marL="284163" marR="0" lvl="0" indent="-168275" algn="l" defTabSz="685800" rtl="0" eaLnBrk="1" latinLnBrk="0" hangingPunct="1">
                        <a:lnSpc>
                          <a:spcPts val="1200"/>
                        </a:lnSpc>
                        <a:spcBef>
                          <a:spcPts val="0"/>
                        </a:spcBef>
                        <a:spcAft>
                          <a:spcPts val="200"/>
                        </a:spcAft>
                        <a:buSzPts val="900"/>
                        <a:buFont typeface="+mj-lt"/>
                        <a:buAutoNum type="arabicParenR"/>
                      </a:pPr>
                      <a:r>
                        <a:rPr lang="en-US" sz="1000" b="1" kern="1200" dirty="0">
                          <a:solidFill>
                            <a:schemeClr val="dk1"/>
                          </a:solidFill>
                          <a:effectLst/>
                          <a:latin typeface="+mn-lt"/>
                          <a:ea typeface="Calibri" panose="020F0502020204030204" pitchFamily="34" charset="0"/>
                          <a:cs typeface="Times New Roman" panose="02020603050405020304" pitchFamily="18" charset="0"/>
                        </a:rPr>
                        <a:t>Phone</a:t>
                      </a:r>
                    </a:p>
                    <a:p>
                      <a:pPr marL="284163" marR="0" lvl="0" indent="-168275" algn="l" defTabSz="685800" rtl="0" eaLnBrk="1" latinLnBrk="0" hangingPunct="1">
                        <a:lnSpc>
                          <a:spcPts val="1200"/>
                        </a:lnSpc>
                        <a:spcBef>
                          <a:spcPts val="0"/>
                        </a:spcBef>
                        <a:spcAft>
                          <a:spcPts val="200"/>
                        </a:spcAft>
                        <a:buSzPts val="900"/>
                        <a:buFont typeface="+mj-lt"/>
                        <a:buAutoNum type="arabicParenR"/>
                      </a:pPr>
                      <a:r>
                        <a:rPr lang="en-US" sz="1000" b="1" kern="1200" dirty="0">
                          <a:solidFill>
                            <a:schemeClr val="dk1"/>
                          </a:solidFill>
                          <a:effectLst/>
                          <a:latin typeface="+mn-lt"/>
                          <a:ea typeface="Calibri" panose="020F0502020204030204" pitchFamily="34" charset="0"/>
                          <a:cs typeface="Times New Roman" panose="02020603050405020304" pitchFamily="18" charset="0"/>
                        </a:rPr>
                        <a:t>Email</a:t>
                      </a:r>
                    </a:p>
                    <a:p>
                      <a:pPr marL="284163" marR="0" lvl="0" indent="-168275" algn="l" defTabSz="685800" rtl="0" eaLnBrk="1" latinLnBrk="0" hangingPunct="1">
                        <a:lnSpc>
                          <a:spcPts val="1200"/>
                        </a:lnSpc>
                        <a:spcBef>
                          <a:spcPts val="0"/>
                        </a:spcBef>
                        <a:spcAft>
                          <a:spcPts val="200"/>
                        </a:spcAft>
                        <a:buSzPts val="900"/>
                        <a:buFont typeface="+mj-lt"/>
                        <a:buAutoNum type="arabicParenR"/>
                      </a:pPr>
                      <a:r>
                        <a:rPr lang="en-US" sz="1000" b="1" kern="1200" dirty="0">
                          <a:solidFill>
                            <a:schemeClr val="dk1"/>
                          </a:solidFill>
                          <a:effectLst/>
                          <a:latin typeface="+mn-lt"/>
                          <a:ea typeface="Calibri" panose="020F0502020204030204" pitchFamily="34" charset="0"/>
                          <a:cs typeface="Times New Roman" panose="02020603050405020304" pitchFamily="18" charset="0"/>
                        </a:rPr>
                        <a:t>E-chat (Teams, Google Chat etc.)</a:t>
                      </a:r>
                    </a:p>
                    <a:p>
                      <a:pPr marL="284163" marR="0" lvl="0" indent="-168275" algn="l" defTabSz="685800" rtl="0" eaLnBrk="1" latinLnBrk="0" hangingPunct="1">
                        <a:lnSpc>
                          <a:spcPts val="1200"/>
                        </a:lnSpc>
                        <a:spcBef>
                          <a:spcPts val="0"/>
                        </a:spcBef>
                        <a:spcAft>
                          <a:spcPts val="200"/>
                        </a:spcAft>
                        <a:buSzPts val="900"/>
                        <a:buFont typeface="+mj-lt"/>
                        <a:buAutoNum type="arabicParenR"/>
                      </a:pPr>
                      <a:r>
                        <a:rPr lang="en-US" sz="1000" b="1" kern="1200" dirty="0">
                          <a:solidFill>
                            <a:schemeClr val="dk1"/>
                          </a:solidFill>
                          <a:effectLst/>
                          <a:latin typeface="+mn-lt"/>
                          <a:ea typeface="Calibri" panose="020F0502020204030204" pitchFamily="34" charset="0"/>
                          <a:cs typeface="Times New Roman" panose="02020603050405020304" pitchFamily="18" charset="0"/>
                        </a:rPr>
                        <a:t>Organization wide forum</a:t>
                      </a:r>
                    </a:p>
                    <a:p>
                      <a:pPr marL="284163" marR="0" lvl="0" indent="-168275" algn="l" defTabSz="685800" rtl="0" eaLnBrk="1" latinLnBrk="0" hangingPunct="1">
                        <a:lnSpc>
                          <a:spcPts val="1200"/>
                        </a:lnSpc>
                        <a:spcBef>
                          <a:spcPts val="0"/>
                        </a:spcBef>
                        <a:spcAft>
                          <a:spcPts val="200"/>
                        </a:spcAft>
                        <a:buSzPts val="900"/>
                        <a:buFont typeface="+mj-lt"/>
                        <a:buAutoNum type="arabicParenR"/>
                      </a:pPr>
                      <a:r>
                        <a:rPr lang="en-US" sz="1000" b="1" kern="1200" dirty="0">
                          <a:solidFill>
                            <a:schemeClr val="dk1"/>
                          </a:solidFill>
                          <a:effectLst/>
                          <a:latin typeface="+mn-lt"/>
                          <a:ea typeface="Calibri" panose="020F0502020204030204" pitchFamily="34" charset="0"/>
                          <a:cs typeface="Times New Roman" panose="02020603050405020304" pitchFamily="18" charset="0"/>
                        </a:rPr>
                        <a:t>Virtual assistant</a:t>
                      </a:r>
                    </a:p>
                    <a:p>
                      <a:pPr marL="284163" marR="0" lvl="0" indent="-168275" algn="l" defTabSz="685800" rtl="0" eaLnBrk="1" latinLnBrk="0" hangingPunct="1">
                        <a:lnSpc>
                          <a:spcPts val="1200"/>
                        </a:lnSpc>
                        <a:spcBef>
                          <a:spcPts val="0"/>
                        </a:spcBef>
                        <a:spcAft>
                          <a:spcPts val="200"/>
                        </a:spcAft>
                        <a:buSzPts val="900"/>
                        <a:buFont typeface="+mj-lt"/>
                        <a:buAutoNum type="arabicParenR"/>
                      </a:pPr>
                      <a:r>
                        <a:rPr lang="en-US" sz="1000" b="1" kern="1200" dirty="0">
                          <a:solidFill>
                            <a:schemeClr val="dk1"/>
                          </a:solidFill>
                          <a:effectLst/>
                          <a:latin typeface="+mn-lt"/>
                          <a:ea typeface="Calibri" panose="020F0502020204030204" pitchFamily="34" charset="0"/>
                          <a:cs typeface="Times New Roman" panose="02020603050405020304" pitchFamily="18" charset="0"/>
                        </a:rPr>
                        <a:t>Social media</a:t>
                      </a:r>
                    </a:p>
                    <a:p>
                      <a:pPr marL="284163" marR="0" lvl="0" indent="-168275" algn="l" defTabSz="685800" rtl="0" eaLnBrk="1" latinLnBrk="0" hangingPunct="1">
                        <a:lnSpc>
                          <a:spcPts val="1200"/>
                        </a:lnSpc>
                        <a:spcBef>
                          <a:spcPts val="0"/>
                        </a:spcBef>
                        <a:spcAft>
                          <a:spcPts val="200"/>
                        </a:spcAft>
                        <a:buSzPts val="900"/>
                        <a:buFont typeface="+mj-lt"/>
                        <a:buAutoNum type="arabicParenR"/>
                      </a:pPr>
                      <a:r>
                        <a:rPr lang="en-US" sz="1000" b="1" kern="1200" dirty="0">
                          <a:solidFill>
                            <a:schemeClr val="dk1"/>
                          </a:solidFill>
                          <a:effectLst/>
                          <a:latin typeface="+mn-lt"/>
                          <a:ea typeface="Calibri" panose="020F0502020204030204" pitchFamily="34" charset="0"/>
                          <a:cs typeface="Times New Roman" panose="02020603050405020304" pitchFamily="18" charset="0"/>
                        </a:rPr>
                        <a:t>Others</a:t>
                      </a:r>
                    </a:p>
                  </a:txBody>
                  <a:tcPr anchor="ctr">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dirty="0"/>
                    </a:p>
                  </a:txBody>
                  <a:tcPr>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extLst>
                  <a:ext uri="{0D108BD9-81ED-4DB2-BD59-A6C34878D82A}">
                    <a16:rowId xmlns:a16="http://schemas.microsoft.com/office/drawing/2014/main" val="2927029151"/>
                  </a:ext>
                </a:extLst>
              </a:tr>
              <a:tr h="386731">
                <a:tc vMerge="1">
                  <a:txBody>
                    <a:bodyPr/>
                    <a:lstStyle/>
                    <a:p>
                      <a:endParaRPr lang="en-US"/>
                    </a:p>
                  </a:txBody>
                  <a:tcPr/>
                </a:tc>
                <a:tc>
                  <a:txBody>
                    <a:bodyPr/>
                    <a:lstStyle/>
                    <a:p>
                      <a:pPr marL="0" marR="0" lvl="0" indent="0">
                        <a:lnSpc>
                          <a:spcPct val="107000"/>
                        </a:lnSpc>
                        <a:spcBef>
                          <a:spcPts val="0"/>
                        </a:spcBef>
                        <a:spcAft>
                          <a:spcPts val="800"/>
                        </a:spcAft>
                        <a:buSzPts val="900"/>
                        <a:buFont typeface="Symbol" panose="05050102010706020507" pitchFamily="18" charset="2"/>
                        <a:buNone/>
                      </a:pPr>
                      <a:r>
                        <a:rPr lang="en-US" sz="1000" b="1" dirty="0">
                          <a:effectLst/>
                          <a:latin typeface="+mn-lt"/>
                          <a:ea typeface="Calibri" panose="020F0502020204030204" pitchFamily="34" charset="0"/>
                          <a:cs typeface="Calibri" panose="020F0502020204030204" pitchFamily="34" charset="0"/>
                        </a:rPr>
                        <a:t>Are one or more channels integrated with critical systems (e.g. Information management system, accounting, inventory control systems, ERP) to automate process?</a:t>
                      </a:r>
                      <a:endParaRPr lang="en-US" sz="1000" b="1" dirty="0">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extLst>
                  <a:ext uri="{0D108BD9-81ED-4DB2-BD59-A6C34878D82A}">
                    <a16:rowId xmlns:a16="http://schemas.microsoft.com/office/drawing/2014/main" val="4206960901"/>
                  </a:ext>
                </a:extLst>
              </a:tr>
              <a:tr h="386731">
                <a:tc vMerge="1">
                  <a:txBody>
                    <a:bodyPr/>
                    <a:lstStyle/>
                    <a:p>
                      <a:endParaRPr lang="en-US"/>
                    </a:p>
                  </a:txBody>
                  <a:tcPr>
                    <a:lnT w="12700" cap="flat" cmpd="sng" algn="ctr">
                      <a:solidFill>
                        <a:schemeClr val="tx1">
                          <a:lumMod val="50000"/>
                          <a:lumOff val="50000"/>
                        </a:schemeClr>
                      </a:solidFill>
                      <a:prstDash val="sysDot"/>
                      <a:round/>
                      <a:headEnd type="none" w="med" len="med"/>
                      <a:tailEnd type="none" w="med" len="med"/>
                    </a:lnT>
                  </a:tcPr>
                </a:tc>
                <a:tc>
                  <a:txBody>
                    <a:bodyPr/>
                    <a:lstStyle/>
                    <a:p>
                      <a:r>
                        <a:rPr lang="en-US" sz="1000" b="1" dirty="0">
                          <a:solidFill>
                            <a:schemeClr val="tx1"/>
                          </a:solidFill>
                          <a:latin typeface="+mn-lt"/>
                        </a:rPr>
                        <a:t>Does your organization have inhouse capabilities or do you rely on external partners for any or all aspects of digital capability / change?</a:t>
                      </a:r>
                    </a:p>
                  </a:txBody>
                  <a:tcPr anchor="ctr">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lnL w="12700" cap="flat" cmpd="sng" algn="ctr">
                      <a:solidFill>
                        <a:schemeClr val="tx1">
                          <a:lumMod val="50000"/>
                          <a:lumOff val="50000"/>
                        </a:schemeClr>
                      </a:solidFill>
                      <a:prstDash val="sysDot"/>
                      <a:round/>
                      <a:headEnd type="none" w="med" len="med"/>
                      <a:tailEnd type="none" w="med" len="med"/>
                    </a:lnL>
                    <a:lnT w="12700" cap="flat" cmpd="sng" algn="ctr">
                      <a:solidFill>
                        <a:schemeClr val="tx1">
                          <a:lumMod val="50000"/>
                          <a:lumOff val="50000"/>
                        </a:schemeClr>
                      </a:solidFill>
                      <a:prstDash val="sysDot"/>
                      <a:round/>
                      <a:headEnd type="none" w="med" len="med"/>
                      <a:tailEnd type="none" w="med" len="med"/>
                    </a:lnT>
                  </a:tcPr>
                </a:tc>
                <a:extLst>
                  <a:ext uri="{0D108BD9-81ED-4DB2-BD59-A6C34878D82A}">
                    <a16:rowId xmlns:a16="http://schemas.microsoft.com/office/drawing/2014/main" val="2410164267"/>
                  </a:ext>
                </a:extLst>
              </a:tr>
              <a:tr h="386731">
                <a:tc vMerge="1">
                  <a:txBody>
                    <a:bodyPr/>
                    <a:lstStyle/>
                    <a:p>
                      <a:endParaRPr lang="en-US"/>
                    </a:p>
                  </a:txBody>
                  <a:tcPr/>
                </a:tc>
                <a:tc>
                  <a:txBody>
                    <a:bodyPr/>
                    <a:lstStyle/>
                    <a:p>
                      <a:r>
                        <a:rPr lang="en-US" sz="1000" b="1" dirty="0">
                          <a:solidFill>
                            <a:schemeClr val="tx1"/>
                          </a:solidFill>
                          <a:latin typeface="+mn-lt"/>
                        </a:rPr>
                        <a:t>What is the expenditure on digital projects? Does your organization have any planned/ proposed digital projects in place?</a:t>
                      </a:r>
                    </a:p>
                  </a:txBody>
                  <a:tcPr anchor="ctr">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extLst>
                  <a:ext uri="{0D108BD9-81ED-4DB2-BD59-A6C34878D82A}">
                    <a16:rowId xmlns:a16="http://schemas.microsoft.com/office/drawing/2014/main" val="976630175"/>
                  </a:ext>
                </a:extLst>
              </a:tr>
            </a:tbl>
          </a:graphicData>
        </a:graphic>
      </p:graphicFrame>
      <p:grpSp>
        <p:nvGrpSpPr>
          <p:cNvPr id="8" name="Group 7">
            <a:extLst>
              <a:ext uri="{FF2B5EF4-FFF2-40B4-BE49-F238E27FC236}">
                <a16:creationId xmlns:a16="http://schemas.microsoft.com/office/drawing/2014/main" id="{BCADD07A-06B1-4D9A-9322-66FB8C28FB69}"/>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C7C6DB07-6F97-435E-9A27-86FF13689D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A55A0800-7A3B-4B53-92DB-07715EE6F657}"/>
                </a:ext>
              </a:extLst>
            </p:cNvPr>
            <p:cNvPicPr>
              <a:picLocks noChangeAspect="1"/>
            </p:cNvPicPr>
            <p:nvPr/>
          </p:nvPicPr>
          <p:blipFill>
            <a:blip r:embed="rId3"/>
            <a:stretch>
              <a:fillRect/>
            </a:stretch>
          </p:blipFill>
          <p:spPr bwMode="gray">
            <a:xfrm>
              <a:off x="8001000" y="3499"/>
              <a:ext cx="642449" cy="530352"/>
            </a:xfrm>
            <a:prstGeom prst="rect">
              <a:avLst/>
            </a:prstGeom>
          </p:spPr>
        </p:pic>
      </p:grpSp>
      <p:sp>
        <p:nvSpPr>
          <p:cNvPr id="3" name="TextBox 2">
            <a:extLst>
              <a:ext uri="{FF2B5EF4-FFF2-40B4-BE49-F238E27FC236}">
                <a16:creationId xmlns:a16="http://schemas.microsoft.com/office/drawing/2014/main" id="{8C137ED4-2E23-48D5-BCA0-86873F2F3A27}"/>
              </a:ext>
            </a:extLst>
          </p:cNvPr>
          <p:cNvSpPr txBox="1"/>
          <p:nvPr/>
        </p:nvSpPr>
        <p:spPr>
          <a:xfrm>
            <a:off x="2389837" y="6300609"/>
            <a:ext cx="2286000" cy="153888"/>
          </a:xfrm>
          <a:prstGeom prst="rect">
            <a:avLst/>
          </a:prstGeom>
          <a:noFill/>
        </p:spPr>
        <p:txBody>
          <a:bodyPr wrap="square" lIns="0" tIns="0" rIns="0" bIns="0" rtlCol="0">
            <a:spAutoFit/>
          </a:bodyPr>
          <a:lstStyle/>
          <a:p>
            <a:pPr>
              <a:lnSpc>
                <a:spcPct val="100000"/>
              </a:lnSpc>
              <a:spcAft>
                <a:spcPts val="600"/>
              </a:spcAft>
              <a:buSzPct val="100000"/>
            </a:pPr>
            <a:r>
              <a:rPr lang="en-GB" sz="1000" b="1" dirty="0"/>
              <a:t>Continued on next page….</a:t>
            </a:r>
          </a:p>
        </p:txBody>
      </p:sp>
    </p:spTree>
    <p:extLst>
      <p:ext uri="{BB962C8B-B14F-4D97-AF65-F5344CB8AC3E}">
        <p14:creationId xmlns:p14="http://schemas.microsoft.com/office/powerpoint/2010/main" val="2723392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13. DigiTech Front Runner of the Year</a:t>
            </a:r>
            <a:r>
              <a:rPr lang="en-US"/>
              <a:t> (3/3)</a:t>
            </a:r>
            <a:endParaRPr lang="en-US" dirty="0"/>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35</a:t>
            </a:fld>
            <a:endParaRPr lang="en-US" dirty="0"/>
          </a:p>
        </p:txBody>
      </p:sp>
      <p:graphicFrame>
        <p:nvGraphicFramePr>
          <p:cNvPr id="7" name="Content Placeholder 7">
            <a:extLst>
              <a:ext uri="{FF2B5EF4-FFF2-40B4-BE49-F238E27FC236}">
                <a16:creationId xmlns:a16="http://schemas.microsoft.com/office/drawing/2014/main" id="{65D71542-7733-4035-802B-D6B9954E0D17}"/>
              </a:ext>
            </a:extLst>
          </p:cNvPr>
          <p:cNvGraphicFramePr>
            <a:graphicFrameLocks/>
          </p:cNvGraphicFramePr>
          <p:nvPr>
            <p:extLst>
              <p:ext uri="{D42A27DB-BD31-4B8C-83A1-F6EECF244321}">
                <p14:modId xmlns:p14="http://schemas.microsoft.com/office/powerpoint/2010/main" val="1492773808"/>
              </p:ext>
            </p:extLst>
          </p:nvPr>
        </p:nvGraphicFramePr>
        <p:xfrm>
          <a:off x="455295" y="1731269"/>
          <a:ext cx="8186249" cy="4440931"/>
        </p:xfrm>
        <a:graphic>
          <a:graphicData uri="http://schemas.openxmlformats.org/drawingml/2006/table">
            <a:tbl>
              <a:tblPr firstRow="1" bandRow="1">
                <a:tableStyleId>{5C22544A-7EE6-4342-B048-85BDC9FD1C3A}</a:tableStyleId>
              </a:tblPr>
              <a:tblGrid>
                <a:gridCol w="1830705">
                  <a:extLst>
                    <a:ext uri="{9D8B030D-6E8A-4147-A177-3AD203B41FA5}">
                      <a16:colId xmlns:a16="http://schemas.microsoft.com/office/drawing/2014/main" val="3831309231"/>
                    </a:ext>
                  </a:extLst>
                </a:gridCol>
                <a:gridCol w="4991169">
                  <a:extLst>
                    <a:ext uri="{9D8B030D-6E8A-4147-A177-3AD203B41FA5}">
                      <a16:colId xmlns:a16="http://schemas.microsoft.com/office/drawing/2014/main" val="20000"/>
                    </a:ext>
                  </a:extLst>
                </a:gridCol>
                <a:gridCol w="1364375">
                  <a:extLst>
                    <a:ext uri="{9D8B030D-6E8A-4147-A177-3AD203B41FA5}">
                      <a16:colId xmlns:a16="http://schemas.microsoft.com/office/drawing/2014/main" val="20001"/>
                    </a:ext>
                  </a:extLst>
                </a:gridCol>
              </a:tblGrid>
              <a:tr h="387091">
                <a:tc>
                  <a:txBody>
                    <a:bodyPr/>
                    <a:lstStyle/>
                    <a:p>
                      <a:pPr algn="l"/>
                      <a:r>
                        <a:rPr lang="en-IN" sz="1200" b="1" dirty="0">
                          <a:solidFill>
                            <a:schemeClr val="tx1"/>
                          </a:solidFill>
                          <a:latin typeface="+mn-lt"/>
                        </a:rPr>
                        <a:t>Evaluation Parameters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1" dirty="0">
                          <a:solidFill>
                            <a:schemeClr val="tx1"/>
                          </a:solidFill>
                          <a:latin typeface="+mn-lt"/>
                        </a:rPr>
                        <a:t>Key Questions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1042823" rtl="0" eaLnBrk="1" latinLnBrk="0" hangingPunct="1">
                        <a:spcAft>
                          <a:spcPts val="300"/>
                        </a:spcAft>
                        <a:buFont typeface="Arial" panose="020B0604020202020204" pitchFamily="34" charset="0"/>
                        <a:buNone/>
                      </a:pPr>
                      <a:r>
                        <a:rPr lang="en-GB" sz="1200" b="1" kern="1200" baseline="0" dirty="0">
                          <a:solidFill>
                            <a:schemeClr val="dk1"/>
                          </a:solidFill>
                          <a:latin typeface="+mn-lt"/>
                          <a:ea typeface="+mn-ea"/>
                          <a:cs typeface="+mn-cs"/>
                        </a:rPr>
                        <a:t>Word Limit</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644011"/>
                  </a:ext>
                </a:extLst>
              </a:tr>
              <a:tr h="373444">
                <a:tc>
                  <a:txBody>
                    <a:bodyPr/>
                    <a:lstStyle/>
                    <a:p>
                      <a:pPr algn="l"/>
                      <a:r>
                        <a:rPr lang="en-IN" sz="1000" b="1" dirty="0">
                          <a:solidFill>
                            <a:schemeClr val="bg1"/>
                          </a:solidFill>
                          <a:latin typeface="+mn-lt"/>
                        </a:rPr>
                        <a:t>Digital Technology</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latin typeface="+mn-lt"/>
                          <a:ea typeface="+mn-ea"/>
                          <a:cs typeface="+mn-cs"/>
                        </a:rPr>
                        <a:t>How do you ensure that digital initiatives are actually improving processes? And you are not doing just for sake of it. (Target KPIs, Frameworks, data governance etc.)</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000" b="1" kern="1200" baseline="0" dirty="0">
                          <a:solidFill>
                            <a:schemeClr val="tx1"/>
                          </a:solidFill>
                          <a:latin typeface="+mn-lt"/>
                          <a:ea typeface="+mn-ea"/>
                          <a:cs typeface="+mn-cs"/>
                        </a:rPr>
                        <a:t>Max. up to 1,000 words</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2736007"/>
                  </a:ext>
                </a:extLst>
              </a:tr>
              <a:tr h="373444">
                <a:tc>
                  <a:txBody>
                    <a:bodyPr/>
                    <a:lstStyle/>
                    <a:p>
                      <a:pPr algn="l"/>
                      <a:r>
                        <a:rPr lang="en-IN" sz="1000" b="1" dirty="0">
                          <a:solidFill>
                            <a:schemeClr val="bg1"/>
                          </a:solidFill>
                          <a:latin typeface="+mn-lt"/>
                        </a:rPr>
                        <a:t>Challenges Addressed</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Describe the challenge/ situation for which the digital / technology initiatives were implemented. Please give a brief on each challenge.</a:t>
                      </a:r>
                    </a:p>
                    <a:p>
                      <a:pPr marL="284163" marR="0" lvl="0" indent="-168275" algn="l" defTabSz="685800" rtl="0" eaLnBrk="1" latinLnBrk="0" hangingPunct="1">
                        <a:lnSpc>
                          <a:spcPts val="1200"/>
                        </a:lnSpc>
                        <a:spcBef>
                          <a:spcPts val="0"/>
                        </a:spcBef>
                        <a:spcAft>
                          <a:spcPts val="200"/>
                        </a:spcAft>
                        <a:buSzPts val="900"/>
                        <a:buFont typeface="+mj-lt"/>
                        <a:buAutoNum type="arabicParenR"/>
                      </a:pPr>
                      <a:r>
                        <a:rPr lang="en-US" sz="1000" b="1" kern="1200" dirty="0">
                          <a:solidFill>
                            <a:schemeClr val="tx1"/>
                          </a:solidFill>
                          <a:effectLst/>
                          <a:latin typeface="+mn-lt"/>
                          <a:cs typeface="Times New Roman" panose="02020603050405020304" pitchFamily="18" charset="0"/>
                        </a:rPr>
                        <a:t>No or less sensors</a:t>
                      </a:r>
                    </a:p>
                    <a:p>
                      <a:pPr marL="284163" marR="0" lvl="0" indent="-168275" algn="l" defTabSz="685800" rtl="0" eaLnBrk="1" latinLnBrk="0" hangingPunct="1">
                        <a:lnSpc>
                          <a:spcPts val="1200"/>
                        </a:lnSpc>
                        <a:spcBef>
                          <a:spcPts val="0"/>
                        </a:spcBef>
                        <a:spcAft>
                          <a:spcPts val="200"/>
                        </a:spcAft>
                        <a:buSzPts val="900"/>
                        <a:buFont typeface="+mj-lt"/>
                        <a:buAutoNum type="arabicParenR"/>
                      </a:pPr>
                      <a:r>
                        <a:rPr lang="en-IN" sz="1000" b="1" kern="1200" dirty="0">
                          <a:solidFill>
                            <a:schemeClr val="tx1"/>
                          </a:solidFill>
                          <a:effectLst/>
                          <a:latin typeface="+mn-lt"/>
                          <a:cs typeface="Times New Roman" panose="02020603050405020304" pitchFamily="18" charset="0"/>
                        </a:rPr>
                        <a:t>Standalone control panels</a:t>
                      </a:r>
                    </a:p>
                    <a:p>
                      <a:pPr marL="284163" marR="0" lvl="0" indent="-168275" algn="l" defTabSz="685800" rtl="0" eaLnBrk="1" latinLnBrk="0" hangingPunct="1">
                        <a:lnSpc>
                          <a:spcPts val="1200"/>
                        </a:lnSpc>
                        <a:spcBef>
                          <a:spcPts val="0"/>
                        </a:spcBef>
                        <a:spcAft>
                          <a:spcPts val="200"/>
                        </a:spcAft>
                        <a:buSzPts val="900"/>
                        <a:buFont typeface="+mj-lt"/>
                        <a:buAutoNum type="arabicParenR"/>
                      </a:pPr>
                      <a:r>
                        <a:rPr lang="en-US" sz="1000" b="1" kern="1200" dirty="0">
                          <a:solidFill>
                            <a:schemeClr val="dk1"/>
                          </a:solidFill>
                          <a:effectLst/>
                          <a:latin typeface="+mn-lt"/>
                          <a:cs typeface="Times New Roman" panose="02020603050405020304" pitchFamily="18" charset="0"/>
                        </a:rPr>
                        <a:t>No Historian</a:t>
                      </a:r>
                    </a:p>
                    <a:p>
                      <a:pPr marL="284163" marR="0" lvl="0" indent="-168275" algn="l" defTabSz="685800" rtl="0" eaLnBrk="1" latinLnBrk="0" hangingPunct="1">
                        <a:lnSpc>
                          <a:spcPts val="1200"/>
                        </a:lnSpc>
                        <a:spcBef>
                          <a:spcPts val="0"/>
                        </a:spcBef>
                        <a:spcAft>
                          <a:spcPts val="200"/>
                        </a:spcAft>
                        <a:buSzPts val="900"/>
                        <a:buFont typeface="+mj-lt"/>
                        <a:buAutoNum type="arabicParenR"/>
                      </a:pPr>
                      <a:r>
                        <a:rPr lang="en-US" sz="1000" b="1" kern="1200" dirty="0">
                          <a:solidFill>
                            <a:schemeClr val="dk1"/>
                          </a:solidFill>
                          <a:effectLst/>
                          <a:latin typeface="+mn-lt"/>
                          <a:cs typeface="Times New Roman" panose="02020603050405020304" pitchFamily="18" charset="0"/>
                        </a:rPr>
                        <a:t>Information Management System</a:t>
                      </a:r>
                    </a:p>
                    <a:p>
                      <a:pPr marL="284163" marR="0" lvl="0" indent="-168275" algn="l" defTabSz="685800" rtl="0" eaLnBrk="1" latinLnBrk="0" hangingPunct="1">
                        <a:lnSpc>
                          <a:spcPts val="1200"/>
                        </a:lnSpc>
                        <a:spcBef>
                          <a:spcPts val="0"/>
                        </a:spcBef>
                        <a:spcAft>
                          <a:spcPts val="200"/>
                        </a:spcAft>
                        <a:buSzPts val="900"/>
                        <a:buFont typeface="+mj-lt"/>
                        <a:buAutoNum type="arabicParenR"/>
                      </a:pPr>
                      <a:r>
                        <a:rPr lang="en-US" sz="1000" b="1" kern="1200" dirty="0">
                          <a:solidFill>
                            <a:schemeClr val="dk1"/>
                          </a:solidFill>
                          <a:effectLst/>
                          <a:latin typeface="+mn-lt"/>
                          <a:cs typeface="Times New Roman" panose="02020603050405020304" pitchFamily="18" charset="0"/>
                        </a:rPr>
                        <a:t>Vendor Management System</a:t>
                      </a:r>
                    </a:p>
                    <a:p>
                      <a:pPr marL="284163" marR="0" lvl="0" indent="-168275" algn="l" defTabSz="685800" rtl="0" eaLnBrk="1" latinLnBrk="0" hangingPunct="1">
                        <a:lnSpc>
                          <a:spcPts val="1200"/>
                        </a:lnSpc>
                        <a:spcBef>
                          <a:spcPts val="0"/>
                        </a:spcBef>
                        <a:spcAft>
                          <a:spcPts val="200"/>
                        </a:spcAft>
                        <a:buSzPts val="900"/>
                        <a:buFont typeface="+mj-lt"/>
                        <a:buAutoNum type="arabicParenR"/>
                      </a:pPr>
                      <a:r>
                        <a:rPr lang="en-US" sz="1000" b="1" kern="1200" dirty="0">
                          <a:solidFill>
                            <a:schemeClr val="dk1"/>
                          </a:solidFill>
                          <a:effectLst/>
                          <a:latin typeface="+mn-lt"/>
                          <a:cs typeface="Times New Roman" panose="02020603050405020304" pitchFamily="18" charset="0"/>
                        </a:rPr>
                        <a:t>DCS not compatible with external connections</a:t>
                      </a:r>
                    </a:p>
                    <a:p>
                      <a:pPr marL="284163" marR="0" lvl="0" indent="-168275" algn="l" defTabSz="685800" rtl="0" eaLnBrk="1" latinLnBrk="0" hangingPunct="1">
                        <a:lnSpc>
                          <a:spcPts val="1200"/>
                        </a:lnSpc>
                        <a:spcBef>
                          <a:spcPts val="0"/>
                        </a:spcBef>
                        <a:spcAft>
                          <a:spcPts val="200"/>
                        </a:spcAft>
                        <a:buSzPts val="900"/>
                        <a:buFont typeface="+mj-lt"/>
                        <a:buAutoNum type="arabicParenR"/>
                      </a:pPr>
                      <a:r>
                        <a:rPr lang="en-US" sz="1000" b="1" kern="1200" dirty="0">
                          <a:solidFill>
                            <a:schemeClr val="dk1"/>
                          </a:solidFill>
                          <a:effectLst/>
                          <a:latin typeface="+mn-lt"/>
                          <a:cs typeface="Times New Roman" panose="02020603050405020304" pitchFamily="18" charset="0"/>
                        </a:rPr>
                        <a:t>Others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000" b="1" kern="1200" baseline="0" dirty="0">
                          <a:solidFill>
                            <a:schemeClr val="tx1"/>
                          </a:solidFill>
                          <a:latin typeface="+mn-lt"/>
                          <a:ea typeface="+mn-ea"/>
                          <a:cs typeface="+mn-cs"/>
                        </a:rPr>
                        <a:t>Max. up to 250 words</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8336218"/>
                  </a:ext>
                </a:extLst>
              </a:tr>
              <a:tr h="229812">
                <a:tc rowSpan="4">
                  <a:txBody>
                    <a:bodyPr/>
                    <a:lstStyle/>
                    <a:p>
                      <a:pPr algn="l"/>
                      <a:r>
                        <a:rPr lang="en-IN" sz="1000" b="1" dirty="0">
                          <a:solidFill>
                            <a:schemeClr val="bg1"/>
                          </a:solidFill>
                          <a:latin typeface="+mn-lt"/>
                        </a:rPr>
                        <a:t>Impact and Benefits</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latin typeface="+mn-lt"/>
                          <a:ea typeface="+mn-ea"/>
                          <a:cs typeface="+mn-cs"/>
                        </a:rPr>
                        <a:t>Have you defined any measurable business outcomes and set KPIs in relation with the technology ? Describe in detail the key milestones and current progress.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4">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1000" b="1" kern="1200" baseline="0" noProof="0" dirty="0">
                          <a:solidFill>
                            <a:schemeClr val="tx1"/>
                          </a:solidFill>
                          <a:latin typeface="+mn-lt"/>
                          <a:ea typeface="+mn-ea"/>
                          <a:cs typeface="+mn-cs"/>
                        </a:rPr>
                        <a:t>Max. up to 750 words</a:t>
                      </a:r>
                    </a:p>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1687355"/>
                  </a:ext>
                </a:extLst>
              </a:tr>
              <a:tr h="229812">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latin typeface="+mn-lt"/>
                          <a:ea typeface="+mn-ea"/>
                          <a:cs typeface="+mn-cs"/>
                        </a:rPr>
                        <a:t>What impact does the digital technology brought into your organization? E.g.: improved Procurement cycle, Increased HSE, improved operational efficiency, visibility on each batch or vendor SLAs etc.</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extLst>
                  <a:ext uri="{0D108BD9-81ED-4DB2-BD59-A6C34878D82A}">
                    <a16:rowId xmlns:a16="http://schemas.microsoft.com/office/drawing/2014/main" val="3331384931"/>
                  </a:ext>
                </a:extLst>
              </a:tr>
              <a:tr h="373444">
                <a:tc vMerge="1">
                  <a:txBody>
                    <a:bodyPr/>
                    <a:lstStyle/>
                    <a:p>
                      <a:pPr algn="l"/>
                      <a:endParaRPr lang="en-IN" sz="10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kern="1200" dirty="0">
                          <a:solidFill>
                            <a:schemeClr val="tx1"/>
                          </a:solidFill>
                          <a:latin typeface="+mn-lt"/>
                          <a:ea typeface="+mn-ea"/>
                          <a:cs typeface="+mn-cs"/>
                        </a:rPr>
                        <a:t>Which technology have impact on your sustainability goals? (HSE, </a:t>
                      </a:r>
                      <a:r>
                        <a:rPr lang="en-US" sz="1000" b="1" kern="1200" dirty="0" err="1">
                          <a:solidFill>
                            <a:schemeClr val="tx1"/>
                          </a:solidFill>
                          <a:latin typeface="+mn-lt"/>
                          <a:ea typeface="+mn-ea"/>
                          <a:cs typeface="+mn-cs"/>
                        </a:rPr>
                        <a:t>emmisions</a:t>
                      </a:r>
                      <a:r>
                        <a:rPr lang="en-US" sz="1000" b="1" kern="1200" dirty="0">
                          <a:solidFill>
                            <a:schemeClr val="tx1"/>
                          </a:solidFill>
                          <a:latin typeface="+mn-lt"/>
                          <a:ea typeface="+mn-ea"/>
                          <a:cs typeface="+mn-cs"/>
                        </a:rPr>
                        <a:t> </a:t>
                      </a:r>
                      <a:r>
                        <a:rPr lang="en-US" sz="1000" b="1" kern="1200" dirty="0" err="1">
                          <a:solidFill>
                            <a:schemeClr val="tx1"/>
                          </a:solidFill>
                          <a:latin typeface="+mn-lt"/>
                          <a:ea typeface="+mn-ea"/>
                          <a:cs typeface="+mn-cs"/>
                        </a:rPr>
                        <a:t>etc</a:t>
                      </a:r>
                      <a:r>
                        <a:rPr lang="en-US" sz="1000" b="1" kern="1200" dirty="0">
                          <a:solidFill>
                            <a:schemeClr val="tx1"/>
                          </a:solidFill>
                          <a:latin typeface="+mn-lt"/>
                          <a:ea typeface="+mn-ea"/>
                          <a:cs typeface="+mn-cs"/>
                        </a:rPr>
                        <a:t>)</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0741510"/>
                  </a:ext>
                </a:extLst>
              </a:tr>
              <a:tr h="373444">
                <a:tc vMerge="1">
                  <a:txBody>
                    <a:bodyPr/>
                    <a:lstStyle/>
                    <a:p>
                      <a:pPr algn="ctr"/>
                      <a:endParaRPr lang="en-IN" sz="10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latin typeface="+mn-lt"/>
                          <a:ea typeface="+mn-ea"/>
                          <a:cs typeface="+mn-cs"/>
                        </a:rPr>
                        <a:t>What is the benefit achieved in terms of increase in Revenue/ cost savings after implementation of digital technology (statistics for 3 years)?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pSp>
        <p:nvGrpSpPr>
          <p:cNvPr id="8" name="Group 7">
            <a:extLst>
              <a:ext uri="{FF2B5EF4-FFF2-40B4-BE49-F238E27FC236}">
                <a16:creationId xmlns:a16="http://schemas.microsoft.com/office/drawing/2014/main" id="{BCADD07A-06B1-4D9A-9322-66FB8C28FB69}"/>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C7C6DB07-6F97-435E-9A27-86FF13689D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A55A0800-7A3B-4B53-92DB-07715EE6F657}"/>
                </a:ext>
              </a:extLst>
            </p:cNvPr>
            <p:cNvPicPr>
              <a:picLocks noChangeAspect="1"/>
            </p:cNvPicPr>
            <p:nvPr/>
          </p:nvPicPr>
          <p:blipFill>
            <a:blip r:embed="rId3"/>
            <a:stretch>
              <a:fillRect/>
            </a:stretch>
          </p:blipFill>
          <p:spPr bwMode="gray">
            <a:xfrm>
              <a:off x="8001000" y="3499"/>
              <a:ext cx="642449" cy="530352"/>
            </a:xfrm>
            <a:prstGeom prst="rect">
              <a:avLst/>
            </a:prstGeom>
          </p:spPr>
        </p:pic>
      </p:grpSp>
    </p:spTree>
    <p:extLst>
      <p:ext uri="{BB962C8B-B14F-4D97-AF65-F5344CB8AC3E}">
        <p14:creationId xmlns:p14="http://schemas.microsoft.com/office/powerpoint/2010/main" val="3954257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14. Award for Excellence in Exports</a:t>
            </a:r>
            <a:r>
              <a:rPr lang="en-US"/>
              <a:t> (1/3)</a:t>
            </a:r>
            <a:endParaRPr lang="en-US" dirty="0"/>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36</a:t>
            </a:fld>
            <a:endParaRPr lang="en-US" dirty="0"/>
          </a:p>
        </p:txBody>
      </p:sp>
      <p:grpSp>
        <p:nvGrpSpPr>
          <p:cNvPr id="8" name="Group 7">
            <a:extLst>
              <a:ext uri="{FF2B5EF4-FFF2-40B4-BE49-F238E27FC236}">
                <a16:creationId xmlns:a16="http://schemas.microsoft.com/office/drawing/2014/main" id="{B520B10E-814D-4BDB-A6FB-8F16EB301EB0}"/>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5523D84C-6D14-4885-BE46-2D6DFD4222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8E300D57-FE07-430A-BF7F-3950CC487586}"/>
                </a:ext>
              </a:extLst>
            </p:cNvPr>
            <p:cNvPicPr>
              <a:picLocks noChangeAspect="1"/>
            </p:cNvPicPr>
            <p:nvPr/>
          </p:nvPicPr>
          <p:blipFill>
            <a:blip r:embed="rId3"/>
            <a:stretch>
              <a:fillRect/>
            </a:stretch>
          </p:blipFill>
          <p:spPr bwMode="gray">
            <a:xfrm>
              <a:off x="8001000" y="3499"/>
              <a:ext cx="642449" cy="530352"/>
            </a:xfrm>
            <a:prstGeom prst="rect">
              <a:avLst/>
            </a:prstGeom>
          </p:spPr>
        </p:pic>
      </p:grpSp>
      <p:graphicFrame>
        <p:nvGraphicFramePr>
          <p:cNvPr id="11" name="Content Placeholder 7">
            <a:extLst>
              <a:ext uri="{FF2B5EF4-FFF2-40B4-BE49-F238E27FC236}">
                <a16:creationId xmlns:a16="http://schemas.microsoft.com/office/drawing/2014/main" id="{F893394E-1823-44BB-9756-1AEAD567F026}"/>
              </a:ext>
            </a:extLst>
          </p:cNvPr>
          <p:cNvGraphicFramePr>
            <a:graphicFrameLocks/>
          </p:cNvGraphicFramePr>
          <p:nvPr>
            <p:extLst>
              <p:ext uri="{D42A27DB-BD31-4B8C-83A1-F6EECF244321}">
                <p14:modId xmlns:p14="http://schemas.microsoft.com/office/powerpoint/2010/main" val="2540471877"/>
              </p:ext>
            </p:extLst>
          </p:nvPr>
        </p:nvGraphicFramePr>
        <p:xfrm>
          <a:off x="471268" y="1828800"/>
          <a:ext cx="8229600" cy="4348416"/>
        </p:xfrm>
        <a:graphic>
          <a:graphicData uri="http://schemas.openxmlformats.org/drawingml/2006/table">
            <a:tbl>
              <a:tblPr firstRow="1" bandRow="1">
                <a:tableStyleId>{5C22544A-7EE6-4342-B048-85BDC9FD1C3A}</a:tableStyleId>
              </a:tblPr>
              <a:tblGrid>
                <a:gridCol w="1683327">
                  <a:extLst>
                    <a:ext uri="{9D8B030D-6E8A-4147-A177-3AD203B41FA5}">
                      <a16:colId xmlns:a16="http://schemas.microsoft.com/office/drawing/2014/main" val="3831309231"/>
                    </a:ext>
                  </a:extLst>
                </a:gridCol>
                <a:gridCol w="1496291">
                  <a:extLst>
                    <a:ext uri="{9D8B030D-6E8A-4147-A177-3AD203B41FA5}">
                      <a16:colId xmlns:a16="http://schemas.microsoft.com/office/drawing/2014/main" val="20000"/>
                    </a:ext>
                  </a:extLst>
                </a:gridCol>
                <a:gridCol w="5049982">
                  <a:extLst>
                    <a:ext uri="{9D8B030D-6E8A-4147-A177-3AD203B41FA5}">
                      <a16:colId xmlns:a16="http://schemas.microsoft.com/office/drawing/2014/main" val="20001"/>
                    </a:ext>
                  </a:extLst>
                </a:gridCol>
              </a:tblGrid>
              <a:tr h="383532">
                <a:tc gridSpan="3">
                  <a:txBody>
                    <a:bodyPr/>
                    <a:lstStyle/>
                    <a:p>
                      <a:pPr algn="l"/>
                      <a:r>
                        <a:rPr lang="en-IN" sz="1200" b="1">
                          <a:solidFill>
                            <a:schemeClr val="tx1"/>
                          </a:solidFill>
                          <a:latin typeface="+mn-lt"/>
                        </a:rPr>
                        <a:t>Application Form</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N" sz="1000" b="1">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171450" lvl="0" indent="-171450" algn="l" defTabSz="1042823" rtl="0" eaLnBrk="1" latinLnBrk="0" hangingPunct="1">
                        <a:spcAft>
                          <a:spcPts val="300"/>
                        </a:spcAft>
                        <a:buFont typeface="Arial" panose="020B0604020202020204" pitchFamily="34" charset="0"/>
                        <a:buChar char="•"/>
                      </a:pPr>
                      <a:endParaRPr lang="en-GB" sz="1000" b="1" kern="1200" baseline="0">
                        <a:solidFill>
                          <a:schemeClr val="dk1"/>
                        </a:solidFill>
                        <a:latin typeface="+mn-lt"/>
                        <a:ea typeface="+mn-ea"/>
                        <a:cs typeface="+mn-cs"/>
                      </a:endParaRPr>
                    </a:p>
                  </a:txBody>
                  <a:tcPr marL="36000" marR="36000" marT="36000" marB="3600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378644011"/>
                  </a:ext>
                </a:extLst>
              </a:tr>
              <a:tr h="383532">
                <a:tc>
                  <a:txBody>
                    <a:bodyPr/>
                    <a:lstStyle/>
                    <a:p>
                      <a:pPr algn="l"/>
                      <a:r>
                        <a:rPr lang="en-IN" sz="1200" b="1">
                          <a:solidFill>
                            <a:schemeClr val="bg1"/>
                          </a:solidFill>
                          <a:latin typeface="+mn-lt"/>
                        </a:rPr>
                        <a:t>Company Name</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Full Name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3532">
                <a:tc rowSpan="4">
                  <a:txBody>
                    <a:bodyPr/>
                    <a:lstStyle/>
                    <a:p>
                      <a:pPr algn="l"/>
                      <a:r>
                        <a:rPr lang="en-IN" sz="1200" b="1">
                          <a:solidFill>
                            <a:schemeClr val="bg1"/>
                          </a:solidFill>
                          <a:latin typeface="+mn-lt"/>
                        </a:rPr>
                        <a:t>Contact Person</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Name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33726"/>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dirty="0">
                          <a:solidFill>
                            <a:schemeClr val="tx1"/>
                          </a:solidFill>
                          <a:latin typeface="+mn-lt"/>
                        </a:rPr>
                        <a:t>Mobile No</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1687355"/>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Telephone No</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Email</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0741510"/>
                  </a:ext>
                </a:extLst>
              </a:tr>
              <a:tr h="383532">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Applicable Sub Category </a:t>
                      </a:r>
                    </a:p>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(Please tick the relevant bracket)</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Chemicals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84953">
                <a:tc vMerge="1">
                  <a:txBody>
                    <a:bodyPr/>
                    <a:lstStyle/>
                    <a:p>
                      <a:pPr algn="ctr"/>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Petrochemicals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83532">
                <a:tc rowSpan="3">
                  <a:txBody>
                    <a:bodyPr/>
                    <a:lstStyle/>
                    <a:p>
                      <a:pPr algn="l"/>
                      <a:r>
                        <a:rPr lang="en-IN" sz="1200" b="1">
                          <a:solidFill>
                            <a:schemeClr val="bg1"/>
                          </a:solidFill>
                          <a:latin typeface="+mn-lt"/>
                        </a:rPr>
                        <a:t>Revenue Bracket</a:t>
                      </a:r>
                    </a:p>
                    <a:p>
                      <a:pPr marL="0" marR="0" lvl="0" indent="0" algn="l" defTabSz="685800" rtl="0" eaLnBrk="1" fontAlgn="auto" latinLnBrk="0" hangingPunct="1">
                        <a:lnSpc>
                          <a:spcPct val="100000"/>
                        </a:lnSpc>
                        <a:spcBef>
                          <a:spcPts val="0"/>
                        </a:spcBef>
                        <a:spcAft>
                          <a:spcPts val="0"/>
                        </a:spcAft>
                        <a:buClrTx/>
                        <a:buSzTx/>
                        <a:buFontTx/>
                        <a:buNone/>
                        <a:tabLst/>
                        <a:defRPr/>
                      </a:pPr>
                      <a:r>
                        <a:rPr lang="en-IN" sz="1200" b="1">
                          <a:solidFill>
                            <a:schemeClr val="bg1"/>
                          </a:solidFill>
                          <a:latin typeface="+mn-lt"/>
                        </a:rPr>
                        <a:t>(Please tick the relevant bracket)</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&lt;100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6413506"/>
                  </a:ext>
                </a:extLst>
              </a:tr>
              <a:tr h="426937">
                <a:tc vMerge="1">
                  <a:txBody>
                    <a:bodyPr/>
                    <a:lstStyle/>
                    <a:p>
                      <a:pPr algn="l"/>
                      <a:endParaRPr lang="en-IN" sz="12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100-1,000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6643864"/>
                  </a:ext>
                </a:extLst>
              </a:tr>
              <a:tr h="383532">
                <a:tc vMerge="1">
                  <a:txBody>
                    <a:bodyPr/>
                    <a:lstStyle/>
                    <a:p>
                      <a:pPr algn="l"/>
                      <a:endParaRPr lang="en-IN" sz="12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&gt;1,000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1926050"/>
                  </a:ext>
                </a:extLst>
              </a:tr>
            </a:tbl>
          </a:graphicData>
        </a:graphic>
      </p:graphicFrame>
    </p:spTree>
    <p:extLst>
      <p:ext uri="{BB962C8B-B14F-4D97-AF65-F5344CB8AC3E}">
        <p14:creationId xmlns:p14="http://schemas.microsoft.com/office/powerpoint/2010/main" val="1066058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14. Award for Excellence in Exports</a:t>
            </a:r>
            <a:r>
              <a:rPr lang="en-US"/>
              <a:t> (2/3)</a:t>
            </a:r>
            <a:endParaRPr lang="en-US" dirty="0"/>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37</a:t>
            </a:fld>
            <a:endParaRPr lang="en-US" dirty="0"/>
          </a:p>
        </p:txBody>
      </p:sp>
      <p:grpSp>
        <p:nvGrpSpPr>
          <p:cNvPr id="8" name="Group 7">
            <a:extLst>
              <a:ext uri="{FF2B5EF4-FFF2-40B4-BE49-F238E27FC236}">
                <a16:creationId xmlns:a16="http://schemas.microsoft.com/office/drawing/2014/main" id="{BCADD07A-06B1-4D9A-9322-66FB8C28FB69}"/>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C7C6DB07-6F97-435E-9A27-86FF13689D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A55A0800-7A3B-4B53-92DB-07715EE6F657}"/>
                </a:ext>
              </a:extLst>
            </p:cNvPr>
            <p:cNvPicPr>
              <a:picLocks noChangeAspect="1"/>
            </p:cNvPicPr>
            <p:nvPr/>
          </p:nvPicPr>
          <p:blipFill>
            <a:blip r:embed="rId3"/>
            <a:stretch>
              <a:fillRect/>
            </a:stretch>
          </p:blipFill>
          <p:spPr bwMode="gray">
            <a:xfrm>
              <a:off x="8001000" y="3499"/>
              <a:ext cx="642449" cy="530352"/>
            </a:xfrm>
            <a:prstGeom prst="rect">
              <a:avLst/>
            </a:prstGeom>
          </p:spPr>
        </p:pic>
      </p:grpSp>
      <p:graphicFrame>
        <p:nvGraphicFramePr>
          <p:cNvPr id="11" name="Content Placeholder 7">
            <a:extLst>
              <a:ext uri="{FF2B5EF4-FFF2-40B4-BE49-F238E27FC236}">
                <a16:creationId xmlns:a16="http://schemas.microsoft.com/office/drawing/2014/main" id="{A14F1E2F-929C-4B19-B8B5-2DD8F7B5D50F}"/>
              </a:ext>
            </a:extLst>
          </p:cNvPr>
          <p:cNvGraphicFramePr>
            <a:graphicFrameLocks/>
          </p:cNvGraphicFramePr>
          <p:nvPr>
            <p:extLst>
              <p:ext uri="{D42A27DB-BD31-4B8C-83A1-F6EECF244321}">
                <p14:modId xmlns:p14="http://schemas.microsoft.com/office/powerpoint/2010/main" val="2848224330"/>
              </p:ext>
            </p:extLst>
          </p:nvPr>
        </p:nvGraphicFramePr>
        <p:xfrm>
          <a:off x="457200" y="1828800"/>
          <a:ext cx="8229602" cy="2285998"/>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831309231"/>
                    </a:ext>
                  </a:extLst>
                </a:gridCol>
                <a:gridCol w="4572000">
                  <a:extLst>
                    <a:ext uri="{9D8B030D-6E8A-4147-A177-3AD203B41FA5}">
                      <a16:colId xmlns:a16="http://schemas.microsoft.com/office/drawing/2014/main" val="20000"/>
                    </a:ext>
                  </a:extLst>
                </a:gridCol>
                <a:gridCol w="1828802">
                  <a:extLst>
                    <a:ext uri="{9D8B030D-6E8A-4147-A177-3AD203B41FA5}">
                      <a16:colId xmlns:a16="http://schemas.microsoft.com/office/drawing/2014/main" val="20001"/>
                    </a:ext>
                  </a:extLst>
                </a:gridCol>
              </a:tblGrid>
              <a:tr h="505396">
                <a:tc>
                  <a:txBody>
                    <a:bodyPr/>
                    <a:lstStyle/>
                    <a:p>
                      <a:pPr algn="l"/>
                      <a:r>
                        <a:rPr lang="en-IN" sz="1200" b="1" dirty="0">
                          <a:solidFill>
                            <a:schemeClr val="tx1"/>
                          </a:solidFill>
                          <a:latin typeface="+mn-lt"/>
                        </a:rPr>
                        <a:t>Evaluation Parameters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1" dirty="0">
                          <a:solidFill>
                            <a:schemeClr val="tx1"/>
                          </a:solidFill>
                          <a:latin typeface="+mn-lt"/>
                        </a:rPr>
                        <a:t>Key Questions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1042823" rtl="0" eaLnBrk="1" latinLnBrk="0" hangingPunct="1">
                        <a:spcAft>
                          <a:spcPts val="300"/>
                        </a:spcAft>
                        <a:buFont typeface="Arial" panose="020B0604020202020204" pitchFamily="34" charset="0"/>
                        <a:buNone/>
                      </a:pPr>
                      <a:r>
                        <a:rPr lang="en-GB" sz="1200" b="1" kern="1200" baseline="0" dirty="0">
                          <a:solidFill>
                            <a:schemeClr val="dk1"/>
                          </a:solidFill>
                          <a:latin typeface="+mn-lt"/>
                          <a:ea typeface="+mn-ea"/>
                          <a:cs typeface="+mn-cs"/>
                        </a:rPr>
                        <a:t>Word Limit</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644011"/>
                  </a:ext>
                </a:extLst>
              </a:tr>
              <a:tr h="487579">
                <a:tc>
                  <a:txBody>
                    <a:bodyPr/>
                    <a:lstStyle/>
                    <a:p>
                      <a:pPr algn="l"/>
                      <a:r>
                        <a:rPr lang="en-IN" sz="1000" b="1" dirty="0">
                          <a:solidFill>
                            <a:schemeClr val="bg1"/>
                          </a:solidFill>
                          <a:latin typeface="+mn-lt"/>
                        </a:rPr>
                        <a:t>Product Description</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Details of the products that are exported and their applications.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l" defTabSz="1042823" rtl="0" eaLnBrk="1" latinLnBrk="0" hangingPunct="1">
                        <a:spcAft>
                          <a:spcPts val="300"/>
                        </a:spcAft>
                        <a:buFont typeface="Arial" panose="020B0604020202020204" pitchFamily="34" charset="0"/>
                        <a:buNone/>
                      </a:pPr>
                      <a:r>
                        <a:rPr lang="en-GB" sz="1000" b="1" kern="1200" baseline="0" dirty="0">
                          <a:solidFill>
                            <a:schemeClr val="tx1"/>
                          </a:solidFill>
                          <a:latin typeface="+mn-lt"/>
                          <a:ea typeface="+mn-ea"/>
                          <a:cs typeface="+mn-cs"/>
                        </a:rPr>
                        <a:t>Max. up to 250 words</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05396">
                <a:tc>
                  <a:txBody>
                    <a:bodyPr/>
                    <a:lstStyle/>
                    <a:p>
                      <a:pPr algn="l"/>
                      <a:r>
                        <a:rPr lang="en-IN" sz="1000" b="1" dirty="0">
                          <a:solidFill>
                            <a:schemeClr val="bg1"/>
                          </a:solidFill>
                          <a:latin typeface="+mn-lt"/>
                        </a:rPr>
                        <a:t>Company Revenue</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Please provide the revenue of your company for the past 5 financial years (FY 2017-18, till FY 2021-22).</a:t>
                      </a:r>
                      <a:endParaRPr lang="en-IN" sz="1000" b="1" dirty="0">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000" b="1" kern="1200" baseline="0" dirty="0">
                          <a:solidFill>
                            <a:schemeClr val="tx1"/>
                          </a:solidFill>
                          <a:latin typeface="+mn-lt"/>
                          <a:ea typeface="+mn-ea"/>
                          <a:cs typeface="+mn-cs"/>
                        </a:rPr>
                        <a:t>Max. up to 250 words</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33726"/>
                  </a:ext>
                </a:extLst>
              </a:tr>
              <a:tr h="487579">
                <a:tc>
                  <a:txBody>
                    <a:bodyPr/>
                    <a:lstStyle/>
                    <a:p>
                      <a:pPr algn="l"/>
                      <a:r>
                        <a:rPr lang="en-IN" sz="1000" b="1" dirty="0">
                          <a:solidFill>
                            <a:schemeClr val="bg1"/>
                          </a:solidFill>
                          <a:latin typeface="+mn-lt"/>
                        </a:rPr>
                        <a:t>Company’s Contribution to India’s Exports</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What is the contribution of your company in India's total export for each of the product?</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000" b="1" kern="1200" baseline="0" dirty="0">
                          <a:solidFill>
                            <a:schemeClr val="tx1"/>
                          </a:solidFill>
                          <a:latin typeface="+mn-lt"/>
                          <a:ea typeface="+mn-ea"/>
                          <a:cs typeface="+mn-cs"/>
                        </a:rPr>
                        <a:t>Max. up to 250 words</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0970306"/>
                  </a:ext>
                </a:extLst>
              </a:tr>
              <a:tr h="300048">
                <a:tc>
                  <a:txBody>
                    <a:bodyPr/>
                    <a:lstStyle/>
                    <a:p>
                      <a:pPr algn="l"/>
                      <a:r>
                        <a:rPr lang="en-IN" sz="1000" b="1" dirty="0">
                          <a:solidFill>
                            <a:schemeClr val="bg1"/>
                          </a:solidFill>
                          <a:latin typeface="+mn-lt"/>
                        </a:rPr>
                        <a:t>Statistics</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Questionnaire on next page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GB" sz="10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5964414"/>
                  </a:ext>
                </a:extLst>
              </a:tr>
            </a:tbl>
          </a:graphicData>
        </a:graphic>
      </p:graphicFrame>
      <p:graphicFrame>
        <p:nvGraphicFramePr>
          <p:cNvPr id="12" name="Content Placeholder 7">
            <a:extLst>
              <a:ext uri="{FF2B5EF4-FFF2-40B4-BE49-F238E27FC236}">
                <a16:creationId xmlns:a16="http://schemas.microsoft.com/office/drawing/2014/main" id="{3848B2A5-3FA8-4527-9A5B-7AB088343E51}"/>
              </a:ext>
            </a:extLst>
          </p:cNvPr>
          <p:cNvGraphicFramePr>
            <a:graphicFrameLocks/>
          </p:cNvGraphicFramePr>
          <p:nvPr>
            <p:extLst>
              <p:ext uri="{D42A27DB-BD31-4B8C-83A1-F6EECF244321}">
                <p14:modId xmlns:p14="http://schemas.microsoft.com/office/powerpoint/2010/main" val="1206600728"/>
              </p:ext>
            </p:extLst>
          </p:nvPr>
        </p:nvGraphicFramePr>
        <p:xfrm>
          <a:off x="471267" y="4335727"/>
          <a:ext cx="8229599" cy="1281725"/>
        </p:xfrm>
        <a:graphic>
          <a:graphicData uri="http://schemas.openxmlformats.org/drawingml/2006/table">
            <a:tbl>
              <a:tblPr firstRow="1" bandRow="1">
                <a:tableStyleId>{5C22544A-7EE6-4342-B048-85BDC9FD1C3A}</a:tableStyleId>
              </a:tblPr>
              <a:tblGrid>
                <a:gridCol w="8229599">
                  <a:extLst>
                    <a:ext uri="{9D8B030D-6E8A-4147-A177-3AD203B41FA5}">
                      <a16:colId xmlns:a16="http://schemas.microsoft.com/office/drawing/2014/main" val="3831309231"/>
                    </a:ext>
                  </a:extLst>
                </a:gridCol>
              </a:tblGrid>
              <a:tr h="410719">
                <a:tc>
                  <a:txBody>
                    <a:bodyPr/>
                    <a:lstStyle/>
                    <a:p>
                      <a:pPr algn="l"/>
                      <a:r>
                        <a:rPr lang="en-IN" sz="1200" b="1" dirty="0">
                          <a:solidFill>
                            <a:schemeClr val="tx1"/>
                          </a:solidFill>
                          <a:latin typeface="+mn-lt"/>
                        </a:rPr>
                        <a:t>Export statistics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644011"/>
                  </a:ext>
                </a:extLst>
              </a:tr>
              <a:tr h="435503">
                <a:tc>
                  <a:txBody>
                    <a:bodyPr/>
                    <a:lstStyle/>
                    <a:p>
                      <a:pPr algn="l"/>
                      <a:r>
                        <a:rPr lang="en-US" sz="1000" b="1" dirty="0">
                          <a:solidFill>
                            <a:schemeClr val="bg1"/>
                          </a:solidFill>
                          <a:latin typeface="+mn-lt"/>
                        </a:rPr>
                        <a:t>The questionnaire is placed on next slide..</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2"/>
                  </a:ext>
                </a:extLst>
              </a:tr>
              <a:tr h="435503">
                <a:tc>
                  <a:txBody>
                    <a:bodyPr/>
                    <a:lstStyle/>
                    <a:p>
                      <a:pPr algn="l"/>
                      <a:r>
                        <a:rPr lang="en-US" sz="1000" b="1" dirty="0">
                          <a:solidFill>
                            <a:schemeClr val="bg1"/>
                          </a:solidFill>
                          <a:latin typeface="+mn-lt"/>
                        </a:rPr>
                        <a:t>Please prepare separate table for each product which is exported</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4184151210"/>
                  </a:ext>
                </a:extLst>
              </a:tr>
            </a:tbl>
          </a:graphicData>
        </a:graphic>
      </p:graphicFrame>
    </p:spTree>
    <p:extLst>
      <p:ext uri="{BB962C8B-B14F-4D97-AF65-F5344CB8AC3E}">
        <p14:creationId xmlns:p14="http://schemas.microsoft.com/office/powerpoint/2010/main" val="4688584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14. Award for Excellence in Exports</a:t>
            </a:r>
            <a:r>
              <a:rPr lang="en-US"/>
              <a:t> (3/3)</a:t>
            </a:r>
            <a:endParaRPr lang="en-US" dirty="0"/>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38</a:t>
            </a:fld>
            <a:endParaRPr lang="en-US" dirty="0"/>
          </a:p>
        </p:txBody>
      </p:sp>
      <p:grpSp>
        <p:nvGrpSpPr>
          <p:cNvPr id="8" name="Group 7">
            <a:extLst>
              <a:ext uri="{FF2B5EF4-FFF2-40B4-BE49-F238E27FC236}">
                <a16:creationId xmlns:a16="http://schemas.microsoft.com/office/drawing/2014/main" id="{B520B10E-814D-4BDB-A6FB-8F16EB301EB0}"/>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5523D84C-6D14-4885-BE46-2D6DFD4222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8E300D57-FE07-430A-BF7F-3950CC487586}"/>
                </a:ext>
              </a:extLst>
            </p:cNvPr>
            <p:cNvPicPr>
              <a:picLocks noChangeAspect="1"/>
            </p:cNvPicPr>
            <p:nvPr/>
          </p:nvPicPr>
          <p:blipFill>
            <a:blip r:embed="rId3"/>
            <a:stretch>
              <a:fillRect/>
            </a:stretch>
          </p:blipFill>
          <p:spPr bwMode="gray">
            <a:xfrm>
              <a:off x="8001000" y="3499"/>
              <a:ext cx="642449" cy="530352"/>
            </a:xfrm>
            <a:prstGeom prst="rect">
              <a:avLst/>
            </a:prstGeom>
          </p:spPr>
        </p:pic>
      </p:grpSp>
      <p:graphicFrame>
        <p:nvGraphicFramePr>
          <p:cNvPr id="3" name="Table 2">
            <a:extLst>
              <a:ext uri="{FF2B5EF4-FFF2-40B4-BE49-F238E27FC236}">
                <a16:creationId xmlns:a16="http://schemas.microsoft.com/office/drawing/2014/main" id="{23FDD892-01C8-47B5-A59E-FA7DFC3B4610}"/>
              </a:ext>
            </a:extLst>
          </p:cNvPr>
          <p:cNvGraphicFramePr>
            <a:graphicFrameLocks noGrp="1"/>
          </p:cNvGraphicFramePr>
          <p:nvPr>
            <p:extLst>
              <p:ext uri="{D42A27DB-BD31-4B8C-83A1-F6EECF244321}">
                <p14:modId xmlns:p14="http://schemas.microsoft.com/office/powerpoint/2010/main" val="1649385034"/>
              </p:ext>
            </p:extLst>
          </p:nvPr>
        </p:nvGraphicFramePr>
        <p:xfrm>
          <a:off x="471268" y="2966384"/>
          <a:ext cx="8229599" cy="2621278"/>
        </p:xfrm>
        <a:graphic>
          <a:graphicData uri="http://schemas.openxmlformats.org/drawingml/2006/table">
            <a:tbl>
              <a:tblPr/>
              <a:tblGrid>
                <a:gridCol w="533399">
                  <a:extLst>
                    <a:ext uri="{9D8B030D-6E8A-4147-A177-3AD203B41FA5}">
                      <a16:colId xmlns:a16="http://schemas.microsoft.com/office/drawing/2014/main" val="310189130"/>
                    </a:ext>
                  </a:extLst>
                </a:gridCol>
                <a:gridCol w="513080">
                  <a:extLst>
                    <a:ext uri="{9D8B030D-6E8A-4147-A177-3AD203B41FA5}">
                      <a16:colId xmlns:a16="http://schemas.microsoft.com/office/drawing/2014/main" val="2122279087"/>
                    </a:ext>
                  </a:extLst>
                </a:gridCol>
                <a:gridCol w="513080">
                  <a:extLst>
                    <a:ext uri="{9D8B030D-6E8A-4147-A177-3AD203B41FA5}">
                      <a16:colId xmlns:a16="http://schemas.microsoft.com/office/drawing/2014/main" val="1189089042"/>
                    </a:ext>
                  </a:extLst>
                </a:gridCol>
                <a:gridCol w="513080">
                  <a:extLst>
                    <a:ext uri="{9D8B030D-6E8A-4147-A177-3AD203B41FA5}">
                      <a16:colId xmlns:a16="http://schemas.microsoft.com/office/drawing/2014/main" val="2632900719"/>
                    </a:ext>
                  </a:extLst>
                </a:gridCol>
                <a:gridCol w="513080">
                  <a:extLst>
                    <a:ext uri="{9D8B030D-6E8A-4147-A177-3AD203B41FA5}">
                      <a16:colId xmlns:a16="http://schemas.microsoft.com/office/drawing/2014/main" val="1274824011"/>
                    </a:ext>
                  </a:extLst>
                </a:gridCol>
                <a:gridCol w="513080">
                  <a:extLst>
                    <a:ext uri="{9D8B030D-6E8A-4147-A177-3AD203B41FA5}">
                      <a16:colId xmlns:a16="http://schemas.microsoft.com/office/drawing/2014/main" val="1506821671"/>
                    </a:ext>
                  </a:extLst>
                </a:gridCol>
                <a:gridCol w="513080">
                  <a:extLst>
                    <a:ext uri="{9D8B030D-6E8A-4147-A177-3AD203B41FA5}">
                      <a16:colId xmlns:a16="http://schemas.microsoft.com/office/drawing/2014/main" val="3593191858"/>
                    </a:ext>
                  </a:extLst>
                </a:gridCol>
                <a:gridCol w="513080">
                  <a:extLst>
                    <a:ext uri="{9D8B030D-6E8A-4147-A177-3AD203B41FA5}">
                      <a16:colId xmlns:a16="http://schemas.microsoft.com/office/drawing/2014/main" val="3218167743"/>
                    </a:ext>
                  </a:extLst>
                </a:gridCol>
                <a:gridCol w="513080">
                  <a:extLst>
                    <a:ext uri="{9D8B030D-6E8A-4147-A177-3AD203B41FA5}">
                      <a16:colId xmlns:a16="http://schemas.microsoft.com/office/drawing/2014/main" val="3492156867"/>
                    </a:ext>
                  </a:extLst>
                </a:gridCol>
                <a:gridCol w="513080">
                  <a:extLst>
                    <a:ext uri="{9D8B030D-6E8A-4147-A177-3AD203B41FA5}">
                      <a16:colId xmlns:a16="http://schemas.microsoft.com/office/drawing/2014/main" val="876936080"/>
                    </a:ext>
                  </a:extLst>
                </a:gridCol>
                <a:gridCol w="513080">
                  <a:extLst>
                    <a:ext uri="{9D8B030D-6E8A-4147-A177-3AD203B41FA5}">
                      <a16:colId xmlns:a16="http://schemas.microsoft.com/office/drawing/2014/main" val="3405389675"/>
                    </a:ext>
                  </a:extLst>
                </a:gridCol>
                <a:gridCol w="513080">
                  <a:extLst>
                    <a:ext uri="{9D8B030D-6E8A-4147-A177-3AD203B41FA5}">
                      <a16:colId xmlns:a16="http://schemas.microsoft.com/office/drawing/2014/main" val="1841368173"/>
                    </a:ext>
                  </a:extLst>
                </a:gridCol>
                <a:gridCol w="513080">
                  <a:extLst>
                    <a:ext uri="{9D8B030D-6E8A-4147-A177-3AD203B41FA5}">
                      <a16:colId xmlns:a16="http://schemas.microsoft.com/office/drawing/2014/main" val="4142776730"/>
                    </a:ext>
                  </a:extLst>
                </a:gridCol>
                <a:gridCol w="513080">
                  <a:extLst>
                    <a:ext uri="{9D8B030D-6E8A-4147-A177-3AD203B41FA5}">
                      <a16:colId xmlns:a16="http://schemas.microsoft.com/office/drawing/2014/main" val="3225828307"/>
                    </a:ext>
                  </a:extLst>
                </a:gridCol>
                <a:gridCol w="513080">
                  <a:extLst>
                    <a:ext uri="{9D8B030D-6E8A-4147-A177-3AD203B41FA5}">
                      <a16:colId xmlns:a16="http://schemas.microsoft.com/office/drawing/2014/main" val="2468969010"/>
                    </a:ext>
                  </a:extLst>
                </a:gridCol>
                <a:gridCol w="513080">
                  <a:extLst>
                    <a:ext uri="{9D8B030D-6E8A-4147-A177-3AD203B41FA5}">
                      <a16:colId xmlns:a16="http://schemas.microsoft.com/office/drawing/2014/main" val="969532217"/>
                    </a:ext>
                  </a:extLst>
                </a:gridCol>
              </a:tblGrid>
              <a:tr h="295412">
                <a:tc rowSpan="3">
                  <a:txBody>
                    <a:bodyPr/>
                    <a:lstStyle/>
                    <a:p>
                      <a:pPr algn="l" fontAlgn="ctr"/>
                      <a:r>
                        <a:rPr lang="en-US" sz="800" b="1" i="0" u="none" strike="noStrike" dirty="0">
                          <a:solidFill>
                            <a:schemeClr val="bg1"/>
                          </a:solidFill>
                          <a:effectLst/>
                          <a:latin typeface="Arial" panose="020B0604020202020204" pitchFamily="34" charset="0"/>
                        </a:rPr>
                        <a:t>Countries of Export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4646"/>
                    </a:solidFill>
                  </a:tcPr>
                </a:tc>
                <a:tc gridSpan="15">
                  <a:txBody>
                    <a:bodyPr/>
                    <a:lstStyle/>
                    <a:p>
                      <a:pPr algn="ctr" fontAlgn="ctr"/>
                      <a:r>
                        <a:rPr lang="en-US" sz="1000" b="1" i="0" u="none" strike="noStrike" dirty="0">
                          <a:solidFill>
                            <a:schemeClr val="bg1"/>
                          </a:solidFill>
                          <a:effectLst/>
                          <a:latin typeface="Arial" panose="020B0604020202020204" pitchFamily="34" charset="0"/>
                        </a:rPr>
                        <a:t>Product No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464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42088083"/>
                  </a:ext>
                </a:extLst>
              </a:tr>
              <a:tr h="259413">
                <a:tc vMerge="1">
                  <a:txBody>
                    <a:bodyPr/>
                    <a:lstStyle/>
                    <a:p>
                      <a:endParaRPr lang="en-GB"/>
                    </a:p>
                  </a:txBody>
                  <a:tcPr/>
                </a:tc>
                <a:tc gridSpan="3">
                  <a:txBody>
                    <a:bodyPr/>
                    <a:lstStyle/>
                    <a:p>
                      <a:pPr algn="ctr" fontAlgn="ctr"/>
                      <a:r>
                        <a:rPr lang="en-US" sz="800" b="1" i="0" u="none" strike="noStrike" dirty="0">
                          <a:solidFill>
                            <a:schemeClr val="bg1"/>
                          </a:solidFill>
                          <a:effectLst/>
                          <a:latin typeface="Arial" panose="020B0604020202020204" pitchFamily="34" charset="0"/>
                        </a:rPr>
                        <a:t>FY 2017-18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4646"/>
                    </a:solidFill>
                  </a:tcPr>
                </a:tc>
                <a:tc hMerge="1">
                  <a:txBody>
                    <a:bodyPr/>
                    <a:lstStyle/>
                    <a:p>
                      <a:endParaRPr lang="en-GB"/>
                    </a:p>
                  </a:txBody>
                  <a:tcPr/>
                </a:tc>
                <a:tc hMerge="1">
                  <a:txBody>
                    <a:bodyPr/>
                    <a:lstStyle/>
                    <a:p>
                      <a:endParaRPr lang="en-GB"/>
                    </a:p>
                  </a:txBody>
                  <a:tcPr/>
                </a:tc>
                <a:tc gridSpan="3">
                  <a:txBody>
                    <a:bodyPr/>
                    <a:lstStyle/>
                    <a:p>
                      <a:pPr algn="ctr" fontAlgn="b"/>
                      <a:r>
                        <a:rPr lang="en-US" sz="800" b="1" i="0" u="none" strike="noStrike" dirty="0">
                          <a:solidFill>
                            <a:schemeClr val="bg1"/>
                          </a:solidFill>
                          <a:effectLst/>
                          <a:latin typeface="Arial" panose="020B0604020202020204" pitchFamily="34" charset="0"/>
                        </a:rPr>
                        <a:t>FY 2018-19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4646"/>
                    </a:solidFill>
                  </a:tcPr>
                </a:tc>
                <a:tc hMerge="1">
                  <a:txBody>
                    <a:bodyPr/>
                    <a:lstStyle/>
                    <a:p>
                      <a:endParaRPr lang="en-GB"/>
                    </a:p>
                  </a:txBody>
                  <a:tcPr/>
                </a:tc>
                <a:tc hMerge="1">
                  <a:txBody>
                    <a:bodyPr/>
                    <a:lstStyle/>
                    <a:p>
                      <a:endParaRPr lang="en-GB"/>
                    </a:p>
                  </a:txBody>
                  <a:tcPr/>
                </a:tc>
                <a:tc gridSpan="3">
                  <a:txBody>
                    <a:bodyPr/>
                    <a:lstStyle/>
                    <a:p>
                      <a:pPr algn="ctr" fontAlgn="ctr"/>
                      <a:r>
                        <a:rPr lang="en-US" sz="800" b="1" i="0" u="none" strike="noStrike" dirty="0">
                          <a:solidFill>
                            <a:schemeClr val="bg1"/>
                          </a:solidFill>
                          <a:effectLst/>
                          <a:latin typeface="Arial" panose="020B0604020202020204" pitchFamily="34" charset="0"/>
                        </a:rPr>
                        <a:t>FY 2019-20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4646"/>
                    </a:solidFill>
                  </a:tcPr>
                </a:tc>
                <a:tc hMerge="1">
                  <a:txBody>
                    <a:bodyPr/>
                    <a:lstStyle/>
                    <a:p>
                      <a:endParaRPr lang="en-GB"/>
                    </a:p>
                  </a:txBody>
                  <a:tcPr/>
                </a:tc>
                <a:tc hMerge="1">
                  <a:txBody>
                    <a:bodyPr/>
                    <a:lstStyle/>
                    <a:p>
                      <a:endParaRPr lang="en-GB"/>
                    </a:p>
                  </a:txBody>
                  <a:tcPr/>
                </a:tc>
                <a:tc gridSpan="3">
                  <a:txBody>
                    <a:bodyPr/>
                    <a:lstStyle/>
                    <a:p>
                      <a:pPr algn="ctr" fontAlgn="ctr"/>
                      <a:r>
                        <a:rPr lang="en-US" sz="800" b="1" i="0" u="none" strike="noStrike" dirty="0">
                          <a:solidFill>
                            <a:schemeClr val="bg1"/>
                          </a:solidFill>
                          <a:effectLst/>
                          <a:latin typeface="Arial" panose="020B0604020202020204" pitchFamily="34" charset="0"/>
                        </a:rPr>
                        <a:t>FY 2020-21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4646"/>
                    </a:solidFill>
                  </a:tcPr>
                </a:tc>
                <a:tc hMerge="1">
                  <a:txBody>
                    <a:bodyPr/>
                    <a:lstStyle/>
                    <a:p>
                      <a:endParaRPr lang="en-GB"/>
                    </a:p>
                  </a:txBody>
                  <a:tcPr/>
                </a:tc>
                <a:tc hMerge="1">
                  <a:txBody>
                    <a:bodyPr/>
                    <a:lstStyle/>
                    <a:p>
                      <a:endParaRPr lang="en-GB"/>
                    </a:p>
                  </a:txBody>
                  <a:tcPr/>
                </a:tc>
                <a:tc gridSpan="3">
                  <a:txBody>
                    <a:bodyPr/>
                    <a:lstStyle/>
                    <a:p>
                      <a:pPr algn="ctr" fontAlgn="ctr"/>
                      <a:r>
                        <a:rPr lang="en-US" sz="800" b="1" i="0" u="none" strike="noStrike" dirty="0">
                          <a:solidFill>
                            <a:schemeClr val="bg1"/>
                          </a:solidFill>
                          <a:effectLst/>
                          <a:latin typeface="Arial" panose="020B0604020202020204" pitchFamily="34" charset="0"/>
                        </a:rPr>
                        <a:t>FY 2021-22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4646"/>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64941314"/>
                  </a:ext>
                </a:extLst>
              </a:tr>
              <a:tr h="518821">
                <a:tc vMerge="1">
                  <a:txBody>
                    <a:bodyPr/>
                    <a:lstStyle/>
                    <a:p>
                      <a:endParaRPr lang="en-GB"/>
                    </a:p>
                  </a:txBody>
                  <a:tcPr/>
                </a:tc>
                <a:tc>
                  <a:txBody>
                    <a:bodyPr/>
                    <a:lstStyle/>
                    <a:p>
                      <a:pPr algn="ctr" fontAlgn="ctr"/>
                      <a:r>
                        <a:rPr lang="en-US" sz="800" b="1" i="0" u="none" strike="noStrike" dirty="0">
                          <a:solidFill>
                            <a:schemeClr val="bg1"/>
                          </a:solidFill>
                          <a:effectLst/>
                          <a:latin typeface="Arial" panose="020B0604020202020204" pitchFamily="34" charset="0"/>
                        </a:rPr>
                        <a:t>No. of Customers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4646"/>
                    </a:solidFill>
                  </a:tcPr>
                </a:tc>
                <a:tc>
                  <a:txBody>
                    <a:bodyPr/>
                    <a:lstStyle/>
                    <a:p>
                      <a:pPr algn="ctr" fontAlgn="ctr"/>
                      <a:r>
                        <a:rPr lang="en-US" sz="800" b="1" i="0" u="none" strike="noStrike" dirty="0">
                          <a:solidFill>
                            <a:schemeClr val="bg1"/>
                          </a:solidFill>
                          <a:effectLst/>
                          <a:latin typeface="Arial" panose="020B0604020202020204" pitchFamily="34" charset="0"/>
                        </a:rPr>
                        <a:t>Total Volume (tons)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4646"/>
                    </a:solidFill>
                  </a:tcPr>
                </a:tc>
                <a:tc>
                  <a:txBody>
                    <a:bodyPr/>
                    <a:lstStyle/>
                    <a:p>
                      <a:pPr algn="ctr" fontAlgn="ctr"/>
                      <a:r>
                        <a:rPr lang="en-US" sz="800" b="1" i="0" u="none" strike="noStrike">
                          <a:solidFill>
                            <a:schemeClr val="bg1"/>
                          </a:solidFill>
                          <a:effectLst/>
                          <a:latin typeface="Arial" panose="020B0604020202020204" pitchFamily="34" charset="0"/>
                        </a:rPr>
                        <a:t>Total Value (INR Crore)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4646"/>
                    </a:solidFill>
                  </a:tcPr>
                </a:tc>
                <a:tc>
                  <a:txBody>
                    <a:bodyPr/>
                    <a:lstStyle/>
                    <a:p>
                      <a:pPr algn="ctr" fontAlgn="ctr"/>
                      <a:r>
                        <a:rPr lang="en-US" sz="800" b="1" i="0" u="none" strike="noStrike" dirty="0">
                          <a:solidFill>
                            <a:schemeClr val="bg1"/>
                          </a:solidFill>
                          <a:effectLst/>
                          <a:latin typeface="Arial" panose="020B0604020202020204" pitchFamily="34" charset="0"/>
                        </a:rPr>
                        <a:t>No. of Customers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4646"/>
                    </a:solidFill>
                  </a:tcPr>
                </a:tc>
                <a:tc>
                  <a:txBody>
                    <a:bodyPr/>
                    <a:lstStyle/>
                    <a:p>
                      <a:pPr algn="ctr" fontAlgn="ctr"/>
                      <a:r>
                        <a:rPr lang="en-US" sz="800" b="1" i="0" u="none" strike="noStrike" dirty="0">
                          <a:solidFill>
                            <a:schemeClr val="bg1"/>
                          </a:solidFill>
                          <a:effectLst/>
                          <a:latin typeface="Arial" panose="020B0604020202020204" pitchFamily="34" charset="0"/>
                        </a:rPr>
                        <a:t>Total Volume (tons)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4646"/>
                    </a:solidFill>
                  </a:tcPr>
                </a:tc>
                <a:tc>
                  <a:txBody>
                    <a:bodyPr/>
                    <a:lstStyle/>
                    <a:p>
                      <a:pPr algn="ctr" fontAlgn="ctr"/>
                      <a:r>
                        <a:rPr lang="en-US" sz="800" b="1" i="0" u="none" strike="noStrike" dirty="0">
                          <a:solidFill>
                            <a:schemeClr val="bg1"/>
                          </a:solidFill>
                          <a:effectLst/>
                          <a:latin typeface="Arial" panose="020B0604020202020204" pitchFamily="34" charset="0"/>
                        </a:rPr>
                        <a:t>Total Value (INR Crore)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4646"/>
                    </a:solidFill>
                  </a:tcPr>
                </a:tc>
                <a:tc>
                  <a:txBody>
                    <a:bodyPr/>
                    <a:lstStyle/>
                    <a:p>
                      <a:pPr algn="ctr" fontAlgn="ctr"/>
                      <a:r>
                        <a:rPr lang="en-US" sz="800" b="1" i="0" u="none" strike="noStrike" dirty="0">
                          <a:solidFill>
                            <a:schemeClr val="bg1"/>
                          </a:solidFill>
                          <a:effectLst/>
                          <a:latin typeface="Arial" panose="020B0604020202020204" pitchFamily="34" charset="0"/>
                        </a:rPr>
                        <a:t>No. of Customers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4646"/>
                    </a:solidFill>
                  </a:tcPr>
                </a:tc>
                <a:tc>
                  <a:txBody>
                    <a:bodyPr/>
                    <a:lstStyle/>
                    <a:p>
                      <a:pPr algn="ctr" fontAlgn="ctr"/>
                      <a:r>
                        <a:rPr lang="en-US" sz="800" b="1" i="0" u="none" strike="noStrike" dirty="0">
                          <a:solidFill>
                            <a:schemeClr val="bg1"/>
                          </a:solidFill>
                          <a:effectLst/>
                          <a:latin typeface="Arial" panose="020B0604020202020204" pitchFamily="34" charset="0"/>
                        </a:rPr>
                        <a:t>Total Volume (tons)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4646"/>
                    </a:solidFill>
                  </a:tcPr>
                </a:tc>
                <a:tc>
                  <a:txBody>
                    <a:bodyPr/>
                    <a:lstStyle/>
                    <a:p>
                      <a:pPr algn="ctr" fontAlgn="ctr"/>
                      <a:r>
                        <a:rPr lang="en-US" sz="800" b="1" i="0" u="none" strike="noStrike" dirty="0">
                          <a:solidFill>
                            <a:schemeClr val="bg1"/>
                          </a:solidFill>
                          <a:effectLst/>
                          <a:latin typeface="Arial" panose="020B0604020202020204" pitchFamily="34" charset="0"/>
                        </a:rPr>
                        <a:t>Total Value (INR Crore)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4646"/>
                    </a:solidFill>
                  </a:tcPr>
                </a:tc>
                <a:tc>
                  <a:txBody>
                    <a:bodyPr/>
                    <a:lstStyle/>
                    <a:p>
                      <a:pPr algn="ctr" fontAlgn="ctr"/>
                      <a:r>
                        <a:rPr lang="en-US" sz="800" b="1" i="0" u="none" strike="noStrike" dirty="0">
                          <a:solidFill>
                            <a:schemeClr val="bg1"/>
                          </a:solidFill>
                          <a:effectLst/>
                          <a:latin typeface="Arial" panose="020B0604020202020204" pitchFamily="34" charset="0"/>
                        </a:rPr>
                        <a:t>No. of Customers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4646"/>
                    </a:solidFill>
                  </a:tcPr>
                </a:tc>
                <a:tc>
                  <a:txBody>
                    <a:bodyPr/>
                    <a:lstStyle/>
                    <a:p>
                      <a:pPr algn="ctr" fontAlgn="ctr"/>
                      <a:r>
                        <a:rPr lang="en-US" sz="800" b="1" i="0" u="none" strike="noStrike" dirty="0">
                          <a:solidFill>
                            <a:schemeClr val="bg1"/>
                          </a:solidFill>
                          <a:effectLst/>
                          <a:latin typeface="Arial" panose="020B0604020202020204" pitchFamily="34" charset="0"/>
                        </a:rPr>
                        <a:t>Total Volume (tons)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4646"/>
                    </a:solidFill>
                  </a:tcPr>
                </a:tc>
                <a:tc>
                  <a:txBody>
                    <a:bodyPr/>
                    <a:lstStyle/>
                    <a:p>
                      <a:pPr algn="ctr" fontAlgn="ctr"/>
                      <a:r>
                        <a:rPr lang="en-US" sz="800" b="1" i="0" u="none" strike="noStrike" dirty="0">
                          <a:solidFill>
                            <a:schemeClr val="bg1"/>
                          </a:solidFill>
                          <a:effectLst/>
                          <a:latin typeface="Arial" panose="020B0604020202020204" pitchFamily="34" charset="0"/>
                        </a:rPr>
                        <a:t>Total Value (INR Crore)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4646"/>
                    </a:solidFill>
                  </a:tcPr>
                </a:tc>
                <a:tc>
                  <a:txBody>
                    <a:bodyPr/>
                    <a:lstStyle/>
                    <a:p>
                      <a:pPr algn="ctr" fontAlgn="ctr"/>
                      <a:r>
                        <a:rPr lang="en-US" sz="800" b="1" i="0" u="none" strike="noStrike" dirty="0">
                          <a:solidFill>
                            <a:schemeClr val="bg1"/>
                          </a:solidFill>
                          <a:effectLst/>
                          <a:latin typeface="Arial" panose="020B0604020202020204" pitchFamily="34" charset="0"/>
                        </a:rPr>
                        <a:t>No. of Customers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4646"/>
                    </a:solidFill>
                  </a:tcPr>
                </a:tc>
                <a:tc>
                  <a:txBody>
                    <a:bodyPr/>
                    <a:lstStyle/>
                    <a:p>
                      <a:pPr algn="ctr" fontAlgn="ctr"/>
                      <a:r>
                        <a:rPr lang="en-US" sz="800" b="1" i="0" u="none" strike="noStrike" dirty="0">
                          <a:solidFill>
                            <a:schemeClr val="bg1"/>
                          </a:solidFill>
                          <a:effectLst/>
                          <a:latin typeface="Arial" panose="020B0604020202020204" pitchFamily="34" charset="0"/>
                        </a:rPr>
                        <a:t>Volume (tons)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4646"/>
                    </a:solidFill>
                  </a:tcPr>
                </a:tc>
                <a:tc>
                  <a:txBody>
                    <a:bodyPr/>
                    <a:lstStyle/>
                    <a:p>
                      <a:pPr algn="ctr" fontAlgn="ctr"/>
                      <a:r>
                        <a:rPr lang="en-US" sz="800" b="1" i="0" u="none" strike="noStrike" dirty="0">
                          <a:solidFill>
                            <a:schemeClr val="bg1"/>
                          </a:solidFill>
                          <a:effectLst/>
                          <a:latin typeface="Arial" panose="020B0604020202020204" pitchFamily="34" charset="0"/>
                        </a:rPr>
                        <a:t>Total Value (INR Crore)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64646"/>
                    </a:solidFill>
                  </a:tcPr>
                </a:tc>
                <a:extLst>
                  <a:ext uri="{0D108BD9-81ED-4DB2-BD59-A6C34878D82A}">
                    <a16:rowId xmlns:a16="http://schemas.microsoft.com/office/drawing/2014/main" val="47488209"/>
                  </a:ext>
                </a:extLst>
              </a:tr>
              <a:tr h="259413">
                <a:tc>
                  <a:txBody>
                    <a:bodyPr/>
                    <a:lstStyle/>
                    <a:p>
                      <a:pPr algn="l" fontAlgn="ctr"/>
                      <a:r>
                        <a:rPr lang="en-US" sz="800" b="1" i="0" u="none" strike="noStrike" dirty="0">
                          <a:solidFill>
                            <a:srgbClr val="000000"/>
                          </a:solidFill>
                          <a:effectLst/>
                          <a:latin typeface="Arial" panose="020B0604020202020204" pitchFamily="34" charset="0"/>
                        </a:rPr>
                        <a:t>Country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ctr"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ctr"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l"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l" fontAlgn="b"/>
                      <a:r>
                        <a:rPr lang="en-US" sz="8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l"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l"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l" fontAlgn="b"/>
                      <a:r>
                        <a:rPr lang="en-US" sz="8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extLst>
                  <a:ext uri="{0D108BD9-81ED-4DB2-BD59-A6C34878D82A}">
                    <a16:rowId xmlns:a16="http://schemas.microsoft.com/office/drawing/2014/main" val="1822580212"/>
                  </a:ext>
                </a:extLst>
              </a:tr>
              <a:tr h="259413">
                <a:tc>
                  <a:txBody>
                    <a:bodyPr/>
                    <a:lstStyle/>
                    <a:p>
                      <a:pPr algn="l" fontAlgn="ctr"/>
                      <a:r>
                        <a:rPr lang="en-US" sz="800" b="1" i="0" u="none" strike="noStrike" dirty="0">
                          <a:solidFill>
                            <a:srgbClr val="000000"/>
                          </a:solidFill>
                          <a:effectLst/>
                          <a:latin typeface="Arial" panose="020B0604020202020204" pitchFamily="34" charset="0"/>
                        </a:rPr>
                        <a:t>Country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b"/>
                      <a:r>
                        <a:rPr lang="en-US" sz="8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b"/>
                      <a:r>
                        <a:rPr lang="en-US" sz="8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b"/>
                      <a:r>
                        <a:rPr lang="en-US" sz="8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extLst>
                  <a:ext uri="{0D108BD9-81ED-4DB2-BD59-A6C34878D82A}">
                    <a16:rowId xmlns:a16="http://schemas.microsoft.com/office/drawing/2014/main" val="1663819295"/>
                  </a:ext>
                </a:extLst>
              </a:tr>
              <a:tr h="259413">
                <a:tc>
                  <a:txBody>
                    <a:bodyPr/>
                    <a:lstStyle/>
                    <a:p>
                      <a:pPr algn="l" fontAlgn="ctr"/>
                      <a:r>
                        <a:rPr lang="en-US" sz="800" b="1" i="0" u="none" strike="noStrike" dirty="0">
                          <a:solidFill>
                            <a:srgbClr val="000000"/>
                          </a:solidFill>
                          <a:effectLst/>
                          <a:latin typeface="Arial" panose="020B0604020202020204" pitchFamily="34" charset="0"/>
                        </a:rPr>
                        <a:t>Country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ctr"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ctr"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ctr"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l"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l"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l"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l" fontAlgn="b"/>
                      <a:r>
                        <a:rPr lang="en-US" sz="8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l"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l"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l" fontAlgn="b"/>
                      <a:r>
                        <a:rPr lang="en-US" sz="8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extLst>
                  <a:ext uri="{0D108BD9-81ED-4DB2-BD59-A6C34878D82A}">
                    <a16:rowId xmlns:a16="http://schemas.microsoft.com/office/drawing/2014/main" val="1372811543"/>
                  </a:ext>
                </a:extLst>
              </a:tr>
              <a:tr h="259413">
                <a:tc>
                  <a:txBody>
                    <a:bodyPr/>
                    <a:lstStyle/>
                    <a:p>
                      <a:pPr algn="l" fontAlgn="ctr"/>
                      <a:r>
                        <a:rPr lang="en-US" sz="800" b="1" i="0" u="none" strike="noStrike" dirty="0">
                          <a:solidFill>
                            <a:srgbClr val="000000"/>
                          </a:solidFill>
                          <a:effectLst/>
                          <a:latin typeface="Arial" panose="020B0604020202020204" pitchFamily="34" charset="0"/>
                        </a:rPr>
                        <a:t>Country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b"/>
                      <a:r>
                        <a:rPr lang="en-US" sz="8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b"/>
                      <a:r>
                        <a:rPr lang="en-US" sz="8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extLst>
                  <a:ext uri="{0D108BD9-81ED-4DB2-BD59-A6C34878D82A}">
                    <a16:rowId xmlns:a16="http://schemas.microsoft.com/office/drawing/2014/main" val="2758435122"/>
                  </a:ext>
                </a:extLst>
              </a:tr>
              <a:tr h="259413">
                <a:tc>
                  <a:txBody>
                    <a:bodyPr/>
                    <a:lstStyle/>
                    <a:p>
                      <a:pPr algn="l" fontAlgn="ctr"/>
                      <a:r>
                        <a:rPr lang="en-US" sz="800" b="1" i="0" u="none" strike="noStrike" dirty="0">
                          <a:solidFill>
                            <a:srgbClr val="000000"/>
                          </a:solidFill>
                          <a:effectLst/>
                          <a:latin typeface="Arial" panose="020B0604020202020204" pitchFamily="34" charset="0"/>
                        </a:rPr>
                        <a:t>Country 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ctr"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l" fontAlgn="b"/>
                      <a:r>
                        <a:rPr lang="en-US" sz="8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ctr"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l" fontAlgn="b"/>
                      <a:r>
                        <a:rPr lang="en-US" sz="8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l"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l"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l" fontAlgn="b"/>
                      <a:r>
                        <a:rPr lang="en-US" sz="8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l"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l"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tc>
                  <a:txBody>
                    <a:bodyPr/>
                    <a:lstStyle/>
                    <a:p>
                      <a:pPr algn="l" fontAlgn="b"/>
                      <a:r>
                        <a:rPr lang="en-US" sz="8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CFCF"/>
                    </a:solidFill>
                  </a:tcPr>
                </a:tc>
                <a:extLst>
                  <a:ext uri="{0D108BD9-81ED-4DB2-BD59-A6C34878D82A}">
                    <a16:rowId xmlns:a16="http://schemas.microsoft.com/office/drawing/2014/main" val="457175475"/>
                  </a:ext>
                </a:extLst>
              </a:tr>
              <a:tr h="250567">
                <a:tc>
                  <a:txBody>
                    <a:bodyPr/>
                    <a:lstStyle/>
                    <a:p>
                      <a:pPr algn="l" fontAlgn="ctr"/>
                      <a:r>
                        <a:rPr lang="en-US" sz="800" b="1" i="0" u="none" strike="noStrike" dirty="0">
                          <a:solidFill>
                            <a:srgbClr val="000000"/>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b"/>
                      <a:r>
                        <a:rPr lang="en-US" sz="8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b"/>
                      <a:r>
                        <a:rPr lang="en-US" sz="8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ctr"/>
                      <a:r>
                        <a:rPr lang="en-US"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l" fontAlgn="b"/>
                      <a:r>
                        <a:rPr lang="en-US" sz="80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extLst>
                  <a:ext uri="{0D108BD9-81ED-4DB2-BD59-A6C34878D82A}">
                    <a16:rowId xmlns:a16="http://schemas.microsoft.com/office/drawing/2014/main" val="2606750500"/>
                  </a:ext>
                </a:extLst>
              </a:tr>
            </a:tbl>
          </a:graphicData>
        </a:graphic>
      </p:graphicFrame>
      <p:graphicFrame>
        <p:nvGraphicFramePr>
          <p:cNvPr id="12" name="Content Placeholder 7">
            <a:extLst>
              <a:ext uri="{FF2B5EF4-FFF2-40B4-BE49-F238E27FC236}">
                <a16:creationId xmlns:a16="http://schemas.microsoft.com/office/drawing/2014/main" id="{FA7A8317-CDE9-41E7-A1A4-87AA6E16AB6F}"/>
              </a:ext>
            </a:extLst>
          </p:cNvPr>
          <p:cNvGraphicFramePr>
            <a:graphicFrameLocks/>
          </p:cNvGraphicFramePr>
          <p:nvPr>
            <p:extLst>
              <p:ext uri="{D42A27DB-BD31-4B8C-83A1-F6EECF244321}">
                <p14:modId xmlns:p14="http://schemas.microsoft.com/office/powerpoint/2010/main" val="1050684998"/>
              </p:ext>
            </p:extLst>
          </p:nvPr>
        </p:nvGraphicFramePr>
        <p:xfrm>
          <a:off x="471267" y="1828800"/>
          <a:ext cx="8229599" cy="846222"/>
        </p:xfrm>
        <a:graphic>
          <a:graphicData uri="http://schemas.openxmlformats.org/drawingml/2006/table">
            <a:tbl>
              <a:tblPr firstRow="1" bandRow="1">
                <a:tableStyleId>{5C22544A-7EE6-4342-B048-85BDC9FD1C3A}</a:tableStyleId>
              </a:tblPr>
              <a:tblGrid>
                <a:gridCol w="8229599">
                  <a:extLst>
                    <a:ext uri="{9D8B030D-6E8A-4147-A177-3AD203B41FA5}">
                      <a16:colId xmlns:a16="http://schemas.microsoft.com/office/drawing/2014/main" val="3831309231"/>
                    </a:ext>
                  </a:extLst>
                </a:gridCol>
              </a:tblGrid>
              <a:tr h="410719">
                <a:tc>
                  <a:txBody>
                    <a:bodyPr/>
                    <a:lstStyle/>
                    <a:p>
                      <a:pPr algn="l"/>
                      <a:r>
                        <a:rPr lang="en-IN" sz="1200" b="1" dirty="0">
                          <a:solidFill>
                            <a:schemeClr val="tx1"/>
                          </a:solidFill>
                          <a:latin typeface="+mn-lt"/>
                        </a:rPr>
                        <a:t>Important Note</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644011"/>
                  </a:ext>
                </a:extLst>
              </a:tr>
              <a:tr h="435503">
                <a:tc>
                  <a:txBody>
                    <a:bodyPr/>
                    <a:lstStyle/>
                    <a:p>
                      <a:pPr algn="l"/>
                      <a:r>
                        <a:rPr lang="en-US" sz="1000" b="1" dirty="0">
                          <a:solidFill>
                            <a:schemeClr val="bg1"/>
                          </a:solidFill>
                          <a:latin typeface="+mn-lt"/>
                        </a:rPr>
                        <a:t>Please prepare separate table for each product which is exported</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55605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B9867-319C-47C7-AACC-705CF76D558E}"/>
              </a:ext>
            </a:extLst>
          </p:cNvPr>
          <p:cNvSpPr>
            <a:spLocks noGrp="1"/>
          </p:cNvSpPr>
          <p:nvPr>
            <p:ph type="ctrTitle"/>
          </p:nvPr>
        </p:nvSpPr>
        <p:spPr/>
        <p:txBody>
          <a:bodyPr/>
          <a:lstStyle/>
          <a:p>
            <a:r>
              <a:rPr lang="en-GB" dirty="0"/>
              <a:t>Appendix</a:t>
            </a:r>
          </a:p>
        </p:txBody>
      </p:sp>
      <p:sp>
        <p:nvSpPr>
          <p:cNvPr id="3" name="Subtitle 2">
            <a:extLst>
              <a:ext uri="{FF2B5EF4-FFF2-40B4-BE49-F238E27FC236}">
                <a16:creationId xmlns:a16="http://schemas.microsoft.com/office/drawing/2014/main" id="{06BE509D-DE4B-4369-8066-3F20FC152CCD}"/>
              </a:ext>
            </a:extLst>
          </p:cNvPr>
          <p:cNvSpPr>
            <a:spLocks noGrp="1"/>
          </p:cNvSpPr>
          <p:nvPr>
            <p:ph type="subTitle" idx="1"/>
          </p:nvPr>
        </p:nvSpPr>
        <p:spPr/>
        <p:txBody>
          <a:bodyPr/>
          <a:lstStyle/>
          <a:p>
            <a:r>
              <a:rPr lang="en-GB" dirty="0"/>
              <a:t>Supporting Documents</a:t>
            </a:r>
          </a:p>
        </p:txBody>
      </p:sp>
    </p:spTree>
    <p:extLst>
      <p:ext uri="{BB962C8B-B14F-4D97-AF65-F5344CB8AC3E}">
        <p14:creationId xmlns:p14="http://schemas.microsoft.com/office/powerpoint/2010/main" val="2499031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FICCI Awards 2022 will recognize the contribution of chemical companies/individuals towards Indian Chemical Industry across 14 broad categories</a:t>
            </a:r>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4</a:t>
            </a:fld>
            <a:endParaRPr lang="en-US" dirty="0"/>
          </a:p>
        </p:txBody>
      </p:sp>
      <p:graphicFrame>
        <p:nvGraphicFramePr>
          <p:cNvPr id="18" name="Content Placeholder 7">
            <a:extLst>
              <a:ext uri="{FF2B5EF4-FFF2-40B4-BE49-F238E27FC236}">
                <a16:creationId xmlns:a16="http://schemas.microsoft.com/office/drawing/2014/main" id="{A221ECA4-4604-4E02-BA2D-527C4B83BE57}"/>
              </a:ext>
            </a:extLst>
          </p:cNvPr>
          <p:cNvGraphicFramePr>
            <a:graphicFrameLocks/>
          </p:cNvGraphicFramePr>
          <p:nvPr>
            <p:extLst>
              <p:ext uri="{D42A27DB-BD31-4B8C-83A1-F6EECF244321}">
                <p14:modId xmlns:p14="http://schemas.microsoft.com/office/powerpoint/2010/main" val="2831829760"/>
              </p:ext>
            </p:extLst>
          </p:nvPr>
        </p:nvGraphicFramePr>
        <p:xfrm>
          <a:off x="457200" y="1842869"/>
          <a:ext cx="8229599" cy="298890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3831309231"/>
                    </a:ext>
                  </a:extLst>
                </a:gridCol>
                <a:gridCol w="3429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523999">
                  <a:extLst>
                    <a:ext uri="{9D8B030D-6E8A-4147-A177-3AD203B41FA5}">
                      <a16:colId xmlns:a16="http://schemas.microsoft.com/office/drawing/2014/main" val="480993921"/>
                    </a:ext>
                  </a:extLst>
                </a:gridCol>
              </a:tblGrid>
              <a:tr h="222139">
                <a:tc>
                  <a:txBody>
                    <a:bodyPr/>
                    <a:lstStyle/>
                    <a:p>
                      <a:pPr algn="ctr"/>
                      <a:r>
                        <a:rPr lang="en-GB" sz="1000" b="1" i="0" dirty="0">
                          <a:solidFill>
                            <a:schemeClr val="tx1"/>
                          </a:solidFill>
                          <a:latin typeface="+mn-lt"/>
                        </a:rPr>
                        <a:t>Sr. No.</a:t>
                      </a:r>
                    </a:p>
                  </a:txBody>
                  <a:tcPr marL="36000" marR="36000" marT="36000" marB="36000" anchor="ctr">
                    <a:lnL w="12700" cmpd="sng">
                      <a:noFill/>
                    </a:lnL>
                    <a:lnR w="6350" cap="flat" cmpd="sng" algn="ctr">
                      <a:solidFill>
                        <a:schemeClr val="tx1"/>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GB" sz="1000" b="1" i="0" dirty="0">
                          <a:solidFill>
                            <a:schemeClr val="tx1"/>
                          </a:solidFill>
                          <a:latin typeface="+mn-lt"/>
                        </a:rPr>
                        <a:t>Award Category</a:t>
                      </a:r>
                    </a:p>
                  </a:txBody>
                  <a:tcPr marR="36000" marT="36000" marB="3600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00" b="1" i="0" dirty="0">
                          <a:solidFill>
                            <a:schemeClr val="tx1"/>
                          </a:solidFill>
                          <a:latin typeface="+mn-lt"/>
                        </a:rPr>
                        <a:t>Segment Category</a:t>
                      </a:r>
                    </a:p>
                  </a:txBody>
                  <a:tcPr marR="36000" marT="36000" marB="3600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GB" sz="1000" b="1" i="0" dirty="0">
                          <a:solidFill>
                            <a:schemeClr val="tx1"/>
                          </a:solidFill>
                          <a:latin typeface="+mn-lt"/>
                        </a:rPr>
                        <a:t>No. of Awards</a:t>
                      </a:r>
                    </a:p>
                  </a:txBody>
                  <a:tcPr marR="36000" marT="36000" marB="36000">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0719">
                <a:tc>
                  <a:txBody>
                    <a:bodyPr/>
                    <a:lstStyle/>
                    <a:p>
                      <a:pPr algn="ctr"/>
                      <a:r>
                        <a:rPr lang="en-IN" sz="1000" b="1" dirty="0">
                          <a:solidFill>
                            <a:schemeClr val="tx1"/>
                          </a:solidFill>
                          <a:latin typeface="+mn-lt"/>
                        </a:rPr>
                        <a:t>11</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IN" sz="1000" b="1" dirty="0">
                          <a:solidFill>
                            <a:schemeClr val="tx1"/>
                          </a:solidFill>
                          <a:latin typeface="+mn-lt"/>
                        </a:rPr>
                        <a:t>Excellence in Sub - Sector</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rgbClr val="000000"/>
                          </a:solidFill>
                          <a:effectLst/>
                          <a:uLnTx/>
                          <a:uFillTx/>
                          <a:latin typeface="+mn-lt"/>
                          <a:ea typeface="+mn-ea"/>
                          <a:cs typeface="+mn-cs"/>
                        </a:rPr>
                        <a:t>Agrochemicals</a:t>
                      </a:r>
                    </a:p>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rgbClr val="000000"/>
                          </a:solidFill>
                          <a:effectLst/>
                          <a:uLnTx/>
                          <a:uFillTx/>
                          <a:latin typeface="+mn-lt"/>
                          <a:ea typeface="+mn-ea"/>
                          <a:cs typeface="+mn-cs"/>
                        </a:rPr>
                        <a:t>Plastics, Polymers &amp; Polymer processing/ compounding chemicals</a:t>
                      </a:r>
                    </a:p>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rgbClr val="000000"/>
                          </a:solidFill>
                          <a:effectLst/>
                          <a:uLnTx/>
                          <a:uFillTx/>
                          <a:latin typeface="+mn-lt"/>
                          <a:ea typeface="+mn-ea"/>
                          <a:cs typeface="+mn-cs"/>
                        </a:rPr>
                        <a:t>Specialty Chemicals</a:t>
                      </a:r>
                    </a:p>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err="1">
                          <a:ln>
                            <a:noFill/>
                          </a:ln>
                          <a:solidFill>
                            <a:srgbClr val="000000"/>
                          </a:solidFill>
                          <a:effectLst/>
                          <a:uLnTx/>
                          <a:uFillTx/>
                          <a:latin typeface="+mn-lt"/>
                          <a:ea typeface="+mn-ea"/>
                          <a:cs typeface="+mn-cs"/>
                        </a:rPr>
                        <a:t>Chlor</a:t>
                      </a:r>
                      <a:r>
                        <a:rPr kumimoji="0" lang="en-GB" sz="1000" b="1" i="0" u="none" strike="noStrike" kern="1200" cap="none" spc="0" normalizeH="0" baseline="0" noProof="0" dirty="0">
                          <a:ln>
                            <a:noFill/>
                          </a:ln>
                          <a:solidFill>
                            <a:srgbClr val="000000"/>
                          </a:solidFill>
                          <a:effectLst/>
                          <a:uLnTx/>
                          <a:uFillTx/>
                          <a:latin typeface="+mn-lt"/>
                          <a:ea typeface="+mn-ea"/>
                          <a:cs typeface="+mn-cs"/>
                        </a:rPr>
                        <a:t> Alkali</a:t>
                      </a:r>
                    </a:p>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rgbClr val="000000"/>
                          </a:solidFill>
                          <a:effectLst/>
                          <a:uLnTx/>
                          <a:uFillTx/>
                          <a:latin typeface="+mn-lt"/>
                          <a:ea typeface="+mn-ea"/>
                          <a:cs typeface="+mn-cs"/>
                        </a:rPr>
                        <a:t>Dyes &amp; Pigments</a:t>
                      </a:r>
                    </a:p>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rgbClr val="000000"/>
                          </a:solidFill>
                          <a:effectLst/>
                          <a:uLnTx/>
                          <a:uFillTx/>
                          <a:latin typeface="+mn-lt"/>
                          <a:ea typeface="+mn-ea"/>
                          <a:cs typeface="+mn-cs"/>
                        </a:rPr>
                        <a:t>Active Pharmaceutical Ingredients</a:t>
                      </a:r>
                    </a:p>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rgbClr val="000000"/>
                          </a:solidFill>
                          <a:effectLst/>
                          <a:uLnTx/>
                          <a:uFillTx/>
                          <a:latin typeface="+mn-lt"/>
                          <a:ea typeface="+mn-ea"/>
                          <a:cs typeface="+mn-cs"/>
                        </a:rPr>
                        <a:t>Fibre &amp; Fibre Intermediates</a:t>
                      </a:r>
                    </a:p>
                  </a:txBody>
                  <a:tcPr marL="36000" marR="36000" marT="36000" marB="3600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rgbClr val="000000"/>
                          </a:solidFill>
                          <a:effectLst/>
                          <a:uLnTx/>
                          <a:uFillTx/>
                          <a:latin typeface="+mn-lt"/>
                          <a:ea typeface="+mn-ea"/>
                          <a:cs typeface="+mn-cs"/>
                        </a:rPr>
                        <a:t>21</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4"/>
                  </a:ext>
                </a:extLst>
              </a:tr>
              <a:tr h="410719">
                <a:tc>
                  <a:txBody>
                    <a:bodyPr/>
                    <a:lstStyle/>
                    <a:p>
                      <a:pPr algn="ctr"/>
                      <a:r>
                        <a:rPr lang="en-IN" sz="1000" b="1" dirty="0">
                          <a:solidFill>
                            <a:schemeClr val="bg1"/>
                          </a:solidFill>
                          <a:latin typeface="+mn-lt"/>
                        </a:rPr>
                        <a:t>12</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IN" sz="1000" b="1" dirty="0">
                          <a:solidFill>
                            <a:schemeClr val="bg1"/>
                          </a:solidFill>
                          <a:latin typeface="+mn-lt"/>
                        </a:rPr>
                        <a:t>Company of the year</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chemeClr val="bg1"/>
                          </a:solidFill>
                          <a:effectLst/>
                          <a:uLnTx/>
                          <a:uFillTx/>
                          <a:latin typeface="+mn-lt"/>
                          <a:ea typeface="+mn-ea"/>
                          <a:cs typeface="+mn-cs"/>
                        </a:rPr>
                        <a:t>Chemical</a:t>
                      </a:r>
                    </a:p>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chemeClr val="bg1"/>
                          </a:solidFill>
                          <a:effectLst/>
                          <a:uLnTx/>
                          <a:uFillTx/>
                          <a:latin typeface="+mn-lt"/>
                          <a:ea typeface="+mn-ea"/>
                          <a:cs typeface="+mn-cs"/>
                        </a:rPr>
                        <a:t>Petrochemical</a:t>
                      </a:r>
                    </a:p>
                  </a:txBody>
                  <a:tcPr marL="36000" marR="36000" marT="36000" marB="3600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chemeClr val="bg1"/>
                          </a:solidFill>
                          <a:effectLst/>
                          <a:uLnTx/>
                          <a:uFillTx/>
                          <a:latin typeface="+mn-lt"/>
                          <a:ea typeface="+mn-ea"/>
                          <a:cs typeface="+mn-cs"/>
                        </a:rPr>
                        <a:t>6</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5"/>
                  </a:ext>
                </a:extLst>
              </a:tr>
              <a:tr h="410719">
                <a:tc>
                  <a:txBody>
                    <a:bodyPr/>
                    <a:lstStyle/>
                    <a:p>
                      <a:pPr algn="ctr"/>
                      <a:r>
                        <a:rPr lang="en-IN" sz="1000" b="1" dirty="0">
                          <a:solidFill>
                            <a:schemeClr val="tx1"/>
                          </a:solidFill>
                          <a:latin typeface="+mn-lt"/>
                        </a:rPr>
                        <a:t>13</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l" defTabSz="685800" rtl="0" eaLnBrk="1" latinLnBrk="0" hangingPunct="1"/>
                      <a:r>
                        <a:rPr lang="en-US" sz="1000" b="1" kern="1200" dirty="0">
                          <a:solidFill>
                            <a:schemeClr val="tx1"/>
                          </a:solidFill>
                          <a:latin typeface="+mn-lt"/>
                          <a:ea typeface="+mn-ea"/>
                          <a:cs typeface="+mn-cs"/>
                        </a:rPr>
                        <a:t>DigiTech Front Runner of the Year (NEW)</a:t>
                      </a:r>
                      <a:endParaRPr lang="en-IN" sz="1000" b="1" kern="1200" dirty="0">
                        <a:solidFill>
                          <a:schemeClr val="tx1"/>
                        </a:solidFill>
                        <a:latin typeface="+mn-lt"/>
                        <a:ea typeface="+mn-ea"/>
                        <a:cs typeface="+mn-cs"/>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rgbClr val="000000"/>
                          </a:solidFill>
                          <a:effectLst/>
                          <a:uLnTx/>
                          <a:uFillTx/>
                          <a:latin typeface="+mn-lt"/>
                          <a:ea typeface="+mn-ea"/>
                          <a:cs typeface="+mn-cs"/>
                        </a:rPr>
                        <a:t>Chemical</a:t>
                      </a:r>
                    </a:p>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rgbClr val="000000"/>
                          </a:solidFill>
                          <a:effectLst/>
                          <a:uLnTx/>
                          <a:uFillTx/>
                          <a:latin typeface="+mn-lt"/>
                          <a:ea typeface="+mn-ea"/>
                          <a:cs typeface="+mn-cs"/>
                        </a:rPr>
                        <a:t>Petrochemical</a:t>
                      </a:r>
                    </a:p>
                  </a:txBody>
                  <a:tcPr marL="36000" marR="36000" marT="36000" marB="3600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rgbClr val="000000"/>
                          </a:solidFill>
                          <a:effectLst/>
                          <a:uLnTx/>
                          <a:uFillTx/>
                          <a:latin typeface="+mn-lt"/>
                          <a:ea typeface="+mn-ea"/>
                          <a:cs typeface="+mn-cs"/>
                        </a:rPr>
                        <a:t>18</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6"/>
                  </a:ext>
                </a:extLst>
              </a:tr>
              <a:tr h="410719">
                <a:tc>
                  <a:txBody>
                    <a:bodyPr/>
                    <a:lstStyle/>
                    <a:p>
                      <a:pPr algn="ctr"/>
                      <a:r>
                        <a:rPr lang="en-IN" sz="1000" b="1" dirty="0">
                          <a:solidFill>
                            <a:schemeClr val="bg1"/>
                          </a:solidFill>
                          <a:latin typeface="+mn-lt"/>
                        </a:rPr>
                        <a:t>14</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IN" sz="1000" b="1" dirty="0">
                          <a:solidFill>
                            <a:schemeClr val="bg1"/>
                          </a:solidFill>
                          <a:latin typeface="+mn-lt"/>
                        </a:rPr>
                        <a:t>Excellence in Exports (NEW)</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chemeClr val="bg1"/>
                          </a:solidFill>
                          <a:effectLst/>
                          <a:uLnTx/>
                          <a:uFillTx/>
                          <a:latin typeface="+mn-lt"/>
                          <a:ea typeface="+mn-ea"/>
                          <a:cs typeface="+mn-cs"/>
                        </a:rPr>
                        <a:t>Chemical</a:t>
                      </a:r>
                    </a:p>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chemeClr val="bg1"/>
                          </a:solidFill>
                          <a:effectLst/>
                          <a:uLnTx/>
                          <a:uFillTx/>
                          <a:latin typeface="+mn-lt"/>
                          <a:ea typeface="+mn-ea"/>
                          <a:cs typeface="+mn-cs"/>
                        </a:rPr>
                        <a:t>Petrochemical</a:t>
                      </a:r>
                    </a:p>
                  </a:txBody>
                  <a:tcPr marL="36000" marR="36000" marT="36000" marB="3600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71450" marR="0" lvl="0" indent="-171450" algn="l" defTabSz="1042823"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chemeClr val="bg1"/>
                          </a:solidFill>
                          <a:effectLst/>
                          <a:uLnTx/>
                          <a:uFillTx/>
                          <a:latin typeface="+mn-lt"/>
                          <a:ea typeface="+mn-ea"/>
                          <a:cs typeface="+mn-cs"/>
                        </a:rPr>
                        <a:t>18</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7"/>
                  </a:ext>
                </a:extLst>
              </a:tr>
            </a:tbl>
          </a:graphicData>
        </a:graphic>
      </p:graphicFrame>
      <p:grpSp>
        <p:nvGrpSpPr>
          <p:cNvPr id="7" name="Group 6">
            <a:extLst>
              <a:ext uri="{FF2B5EF4-FFF2-40B4-BE49-F238E27FC236}">
                <a16:creationId xmlns:a16="http://schemas.microsoft.com/office/drawing/2014/main" id="{33DC4892-8BCB-450E-8FBC-BE50E738E3CD}"/>
              </a:ext>
            </a:extLst>
          </p:cNvPr>
          <p:cNvGrpSpPr/>
          <p:nvPr/>
        </p:nvGrpSpPr>
        <p:grpSpPr>
          <a:xfrm>
            <a:off x="8001000" y="3499"/>
            <a:ext cx="1123766" cy="530352"/>
            <a:chOff x="8001000" y="3499"/>
            <a:chExt cx="1123766" cy="530352"/>
          </a:xfrm>
        </p:grpSpPr>
        <p:pic>
          <p:nvPicPr>
            <p:cNvPr id="8" name="Picture 7">
              <a:extLst>
                <a:ext uri="{FF2B5EF4-FFF2-40B4-BE49-F238E27FC236}">
                  <a16:creationId xmlns:a16="http://schemas.microsoft.com/office/drawing/2014/main" id="{867DCBD6-3763-4D29-BA6B-05858097D7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92A8A1C8-30E0-4895-8F10-D436F9DD0EDF}"/>
                </a:ext>
              </a:extLst>
            </p:cNvPr>
            <p:cNvPicPr>
              <a:picLocks noChangeAspect="1"/>
            </p:cNvPicPr>
            <p:nvPr/>
          </p:nvPicPr>
          <p:blipFill>
            <a:blip r:embed="rId3"/>
            <a:stretch>
              <a:fillRect/>
            </a:stretch>
          </p:blipFill>
          <p:spPr bwMode="gray">
            <a:xfrm>
              <a:off x="8001000" y="3499"/>
              <a:ext cx="642449" cy="530352"/>
            </a:xfrm>
            <a:prstGeom prst="rect">
              <a:avLst/>
            </a:prstGeom>
          </p:spPr>
        </p:pic>
      </p:grpSp>
    </p:spTree>
    <p:extLst>
      <p:ext uri="{BB962C8B-B14F-4D97-AF65-F5344CB8AC3E}">
        <p14:creationId xmlns:p14="http://schemas.microsoft.com/office/powerpoint/2010/main" val="866867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Supporting Documents for Validation</a:t>
            </a:r>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40</a:t>
            </a:fld>
            <a:endParaRPr lang="en-US" dirty="0"/>
          </a:p>
        </p:txBody>
      </p:sp>
      <p:grpSp>
        <p:nvGrpSpPr>
          <p:cNvPr id="8" name="Group 7">
            <a:extLst>
              <a:ext uri="{FF2B5EF4-FFF2-40B4-BE49-F238E27FC236}">
                <a16:creationId xmlns:a16="http://schemas.microsoft.com/office/drawing/2014/main" id="{B520B10E-814D-4BDB-A6FB-8F16EB301EB0}"/>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5523D84C-6D14-4885-BE46-2D6DFD4222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8E300D57-FE07-430A-BF7F-3950CC487586}"/>
                </a:ext>
              </a:extLst>
            </p:cNvPr>
            <p:cNvPicPr>
              <a:picLocks noChangeAspect="1"/>
            </p:cNvPicPr>
            <p:nvPr/>
          </p:nvPicPr>
          <p:blipFill>
            <a:blip r:embed="rId3"/>
            <a:stretch>
              <a:fillRect/>
            </a:stretch>
          </p:blipFill>
          <p:spPr bwMode="gray">
            <a:xfrm>
              <a:off x="8001000" y="3499"/>
              <a:ext cx="642449" cy="530352"/>
            </a:xfrm>
            <a:prstGeom prst="rect">
              <a:avLst/>
            </a:prstGeom>
          </p:spPr>
        </p:pic>
      </p:grpSp>
      <p:graphicFrame>
        <p:nvGraphicFramePr>
          <p:cNvPr id="11" name="Content Placeholder 7">
            <a:extLst>
              <a:ext uri="{FF2B5EF4-FFF2-40B4-BE49-F238E27FC236}">
                <a16:creationId xmlns:a16="http://schemas.microsoft.com/office/drawing/2014/main" id="{AF442F12-9F17-4B8D-926C-D85EA3C5711E}"/>
              </a:ext>
            </a:extLst>
          </p:cNvPr>
          <p:cNvGraphicFramePr>
            <a:graphicFrameLocks/>
          </p:cNvGraphicFramePr>
          <p:nvPr>
            <p:extLst>
              <p:ext uri="{D42A27DB-BD31-4B8C-83A1-F6EECF244321}">
                <p14:modId xmlns:p14="http://schemas.microsoft.com/office/powerpoint/2010/main" val="2260242734"/>
              </p:ext>
            </p:extLst>
          </p:nvPr>
        </p:nvGraphicFramePr>
        <p:xfrm>
          <a:off x="455294" y="1217918"/>
          <a:ext cx="8231505" cy="4811771"/>
        </p:xfrm>
        <a:graphic>
          <a:graphicData uri="http://schemas.openxmlformats.org/drawingml/2006/table">
            <a:tbl>
              <a:tblPr firstRow="1" bandRow="1">
                <a:tableStyleId>{5C22544A-7EE6-4342-B048-85BDC9FD1C3A}</a:tableStyleId>
              </a:tblPr>
              <a:tblGrid>
                <a:gridCol w="1754506">
                  <a:extLst>
                    <a:ext uri="{9D8B030D-6E8A-4147-A177-3AD203B41FA5}">
                      <a16:colId xmlns:a16="http://schemas.microsoft.com/office/drawing/2014/main" val="3831309231"/>
                    </a:ext>
                  </a:extLst>
                </a:gridCol>
                <a:gridCol w="6476999">
                  <a:extLst>
                    <a:ext uri="{9D8B030D-6E8A-4147-A177-3AD203B41FA5}">
                      <a16:colId xmlns:a16="http://schemas.microsoft.com/office/drawing/2014/main" val="20000"/>
                    </a:ext>
                  </a:extLst>
                </a:gridCol>
              </a:tblGrid>
              <a:tr h="387091">
                <a:tc>
                  <a:txBody>
                    <a:bodyPr/>
                    <a:lstStyle/>
                    <a:p>
                      <a:pPr algn="l"/>
                      <a:r>
                        <a:rPr lang="en-IN" sz="1200" b="1" dirty="0">
                          <a:solidFill>
                            <a:schemeClr val="tx1"/>
                          </a:solidFill>
                          <a:latin typeface="+mn-lt"/>
                        </a:rPr>
                        <a:t>Award</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1" dirty="0">
                          <a:solidFill>
                            <a:schemeClr val="tx1"/>
                          </a:solidFill>
                          <a:latin typeface="+mn-lt"/>
                        </a:rPr>
                        <a:t>Supporting Documents Required</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644011"/>
                  </a:ext>
                </a:extLst>
              </a:tr>
              <a:tr h="373444">
                <a:tc>
                  <a:txBody>
                    <a:bodyPr/>
                    <a:lstStyle/>
                    <a:p>
                      <a:pPr algn="l"/>
                      <a:r>
                        <a:rPr lang="en-IN" sz="1000" b="1" dirty="0">
                          <a:solidFill>
                            <a:schemeClr val="bg1"/>
                          </a:solidFill>
                          <a:latin typeface="+mn-lt"/>
                        </a:rPr>
                        <a:t>Product Innovator of the Year</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Prefeasibility study/ Environmental Clearance for the specific product project</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Launch date of the product validated through some news article / any public marketing announcement</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Technical Data Sheet (TDS) of the new product as well as any other previous grade available</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Photographs of the commercial plant/ pilot plant</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Photographs of the product with packaging</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Production Capacity</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Patent Application Number</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Environmental certification</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Any public announcement available with respect to the challenge addressed</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Documented proofs regarding increase in sales value/volume in comparison with previous years</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Annual Reports</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Specific clientele / existing customers</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Customer Testimony regarding benefits pursued</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Market Size</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Import Substitution Volumes</a:t>
                      </a:r>
                    </a:p>
                  </a:txBody>
                  <a:tcPr marL="45720" marR="4572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32736007"/>
                  </a:ext>
                </a:extLst>
              </a:tr>
              <a:tr h="373444">
                <a:tc>
                  <a:txBody>
                    <a:bodyPr/>
                    <a:lstStyle/>
                    <a:p>
                      <a:pPr algn="l"/>
                      <a:r>
                        <a:rPr lang="en-IN" sz="1000" b="1" dirty="0">
                          <a:solidFill>
                            <a:schemeClr val="bg1"/>
                          </a:solidFill>
                          <a:latin typeface="+mn-lt"/>
                        </a:rPr>
                        <a:t>Manufacturing Process Innovator of the Year</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Launch Date of the process/ technology validated through some news article / any public marketing announcement</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Research paper / patent of the new process as well as comparison with previous related processes</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Photographs of the commercial plant/ pilot plant</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Examples of customers with commercial scale plants with capacity/ size</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Patent Application Number</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Environmental certification</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Any public announcement available with respect to the challenge addressed</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Documented proofs regarding increase in sales value/volume in comparison with previous years</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Annual Reports</a:t>
                      </a:r>
                    </a:p>
                  </a:txBody>
                  <a:tcPr marL="45720" marR="4572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68336218"/>
                  </a:ext>
                </a:extLst>
              </a:tr>
            </a:tbl>
          </a:graphicData>
        </a:graphic>
      </p:graphicFrame>
    </p:spTree>
    <p:extLst>
      <p:ext uri="{BB962C8B-B14F-4D97-AF65-F5344CB8AC3E}">
        <p14:creationId xmlns:p14="http://schemas.microsoft.com/office/powerpoint/2010/main" val="1814689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Supporting Documents for Validation</a:t>
            </a:r>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41</a:t>
            </a:fld>
            <a:endParaRPr lang="en-US" dirty="0"/>
          </a:p>
        </p:txBody>
      </p:sp>
      <p:grpSp>
        <p:nvGrpSpPr>
          <p:cNvPr id="8" name="Group 7">
            <a:extLst>
              <a:ext uri="{FF2B5EF4-FFF2-40B4-BE49-F238E27FC236}">
                <a16:creationId xmlns:a16="http://schemas.microsoft.com/office/drawing/2014/main" id="{B520B10E-814D-4BDB-A6FB-8F16EB301EB0}"/>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5523D84C-6D14-4885-BE46-2D6DFD4222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8E300D57-FE07-430A-BF7F-3950CC487586}"/>
                </a:ext>
              </a:extLst>
            </p:cNvPr>
            <p:cNvPicPr>
              <a:picLocks noChangeAspect="1"/>
            </p:cNvPicPr>
            <p:nvPr/>
          </p:nvPicPr>
          <p:blipFill>
            <a:blip r:embed="rId3"/>
            <a:stretch>
              <a:fillRect/>
            </a:stretch>
          </p:blipFill>
          <p:spPr bwMode="gray">
            <a:xfrm>
              <a:off x="8001000" y="3499"/>
              <a:ext cx="642449" cy="530352"/>
            </a:xfrm>
            <a:prstGeom prst="rect">
              <a:avLst/>
            </a:prstGeom>
          </p:spPr>
        </p:pic>
      </p:grpSp>
      <p:graphicFrame>
        <p:nvGraphicFramePr>
          <p:cNvPr id="11" name="Content Placeholder 7">
            <a:extLst>
              <a:ext uri="{FF2B5EF4-FFF2-40B4-BE49-F238E27FC236}">
                <a16:creationId xmlns:a16="http://schemas.microsoft.com/office/drawing/2014/main" id="{AF442F12-9F17-4B8D-926C-D85EA3C5711E}"/>
              </a:ext>
            </a:extLst>
          </p:cNvPr>
          <p:cNvGraphicFramePr>
            <a:graphicFrameLocks/>
          </p:cNvGraphicFramePr>
          <p:nvPr>
            <p:extLst>
              <p:ext uri="{D42A27DB-BD31-4B8C-83A1-F6EECF244321}">
                <p14:modId xmlns:p14="http://schemas.microsoft.com/office/powerpoint/2010/main" val="3096585668"/>
              </p:ext>
            </p:extLst>
          </p:nvPr>
        </p:nvGraphicFramePr>
        <p:xfrm>
          <a:off x="455294" y="1217918"/>
          <a:ext cx="8231505" cy="5208011"/>
        </p:xfrm>
        <a:graphic>
          <a:graphicData uri="http://schemas.openxmlformats.org/drawingml/2006/table">
            <a:tbl>
              <a:tblPr firstRow="1" bandRow="1">
                <a:tableStyleId>{5C22544A-7EE6-4342-B048-85BDC9FD1C3A}</a:tableStyleId>
              </a:tblPr>
              <a:tblGrid>
                <a:gridCol w="1754506">
                  <a:extLst>
                    <a:ext uri="{9D8B030D-6E8A-4147-A177-3AD203B41FA5}">
                      <a16:colId xmlns:a16="http://schemas.microsoft.com/office/drawing/2014/main" val="3831309231"/>
                    </a:ext>
                  </a:extLst>
                </a:gridCol>
                <a:gridCol w="6476999">
                  <a:extLst>
                    <a:ext uri="{9D8B030D-6E8A-4147-A177-3AD203B41FA5}">
                      <a16:colId xmlns:a16="http://schemas.microsoft.com/office/drawing/2014/main" val="20000"/>
                    </a:ext>
                  </a:extLst>
                </a:gridCol>
              </a:tblGrid>
              <a:tr h="387091">
                <a:tc>
                  <a:txBody>
                    <a:bodyPr/>
                    <a:lstStyle/>
                    <a:p>
                      <a:pPr algn="l"/>
                      <a:r>
                        <a:rPr lang="en-IN" sz="1200" b="1" dirty="0">
                          <a:solidFill>
                            <a:schemeClr val="tx1"/>
                          </a:solidFill>
                          <a:latin typeface="+mn-lt"/>
                        </a:rPr>
                        <a:t>Award</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1" dirty="0">
                          <a:solidFill>
                            <a:schemeClr val="tx1"/>
                          </a:solidFill>
                          <a:latin typeface="+mn-lt"/>
                        </a:rPr>
                        <a:t>Supporting Documents Required</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644011"/>
                  </a:ext>
                </a:extLst>
              </a:tr>
              <a:tr h="373444">
                <a:tc>
                  <a:txBody>
                    <a:bodyPr/>
                    <a:lstStyle/>
                    <a:p>
                      <a:pPr algn="l"/>
                      <a:r>
                        <a:rPr lang="en-IN" sz="1000" b="1" dirty="0">
                          <a:solidFill>
                            <a:schemeClr val="bg1"/>
                          </a:solidFill>
                          <a:latin typeface="+mn-lt"/>
                        </a:rPr>
                        <a:t>Sustainability – Best Green Product</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Prefeasibility study/ Environmental Clearance for the specific product project</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Launch Date of the product validated through some news article / any public marketing announcement</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Results of Lifecycle Assessment from third-party</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Certificates obtained</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Patent Application Number</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Technical datasheets describing current and previous product grade</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Environmental certification</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Any public announcement available with respect to the challenge addressed</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Document proofs regarding increase in sales value/volume in comparison with previous years to capture the impact of innovation on business</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Specific clientele present for the particular innovation</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Customer Testimony regarding benefits pursued</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Product Marketing Brochures</a:t>
                      </a:r>
                    </a:p>
                  </a:txBody>
                  <a:tcPr marL="45720" marR="4572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32736007"/>
                  </a:ext>
                </a:extLst>
              </a:tr>
              <a:tr h="373444">
                <a:tc>
                  <a:txBody>
                    <a:bodyPr/>
                    <a:lstStyle/>
                    <a:p>
                      <a:pPr algn="l"/>
                      <a:r>
                        <a:rPr lang="en-IN" sz="1000" b="1" dirty="0">
                          <a:solidFill>
                            <a:schemeClr val="bg1"/>
                          </a:solidFill>
                          <a:latin typeface="+mn-lt"/>
                        </a:rPr>
                        <a:t>Sustainability – Best Green Process</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Prefeasibility study/ Environmental Clearance for the specific process and comparison with the existing non-green process</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Photographs of the commercial plant/ pilot plant</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Examples of customers with commercial scale plants with capacity/ size</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Patent Application Number</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Research paper / patent publications related to technology</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Customer testimonials</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Public announcement articles with respect to the benefits perceived by using the green technology</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Documented proofs regarding increase in sales value/volume in comparison with previous years</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Annual Reports</a:t>
                      </a:r>
                    </a:p>
                  </a:txBody>
                  <a:tcPr marL="45720" marR="4572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68336218"/>
                  </a:ext>
                </a:extLst>
              </a:tr>
              <a:tr h="373444">
                <a:tc>
                  <a:txBody>
                    <a:bodyPr/>
                    <a:lstStyle/>
                    <a:p>
                      <a:pPr algn="l"/>
                      <a:r>
                        <a:rPr lang="en-IN" sz="1000" b="1" dirty="0">
                          <a:solidFill>
                            <a:schemeClr val="bg1"/>
                          </a:solidFill>
                          <a:latin typeface="+mn-lt"/>
                        </a:rPr>
                        <a:t>Sustainability – Excellence in Safety</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Any available safety audit reports for the recent year</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Documented stats on accident / spills / near misses in last 3 years</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Documented safety modules followed under company policy</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Documented proof for safety trainings conducted in the current and previous financial years</a:t>
                      </a:r>
                    </a:p>
                  </a:txBody>
                  <a:tcPr marL="45720" marR="4572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81244843"/>
                  </a:ext>
                </a:extLst>
              </a:tr>
            </a:tbl>
          </a:graphicData>
        </a:graphic>
      </p:graphicFrame>
    </p:spTree>
    <p:extLst>
      <p:ext uri="{BB962C8B-B14F-4D97-AF65-F5344CB8AC3E}">
        <p14:creationId xmlns:p14="http://schemas.microsoft.com/office/powerpoint/2010/main" val="2322574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Supporting Documents for Validation</a:t>
            </a:r>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42</a:t>
            </a:fld>
            <a:endParaRPr lang="en-US" dirty="0"/>
          </a:p>
        </p:txBody>
      </p:sp>
      <p:grpSp>
        <p:nvGrpSpPr>
          <p:cNvPr id="8" name="Group 7">
            <a:extLst>
              <a:ext uri="{FF2B5EF4-FFF2-40B4-BE49-F238E27FC236}">
                <a16:creationId xmlns:a16="http://schemas.microsoft.com/office/drawing/2014/main" id="{B520B10E-814D-4BDB-A6FB-8F16EB301EB0}"/>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5523D84C-6D14-4885-BE46-2D6DFD4222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8E300D57-FE07-430A-BF7F-3950CC487586}"/>
                </a:ext>
              </a:extLst>
            </p:cNvPr>
            <p:cNvPicPr>
              <a:picLocks noChangeAspect="1"/>
            </p:cNvPicPr>
            <p:nvPr/>
          </p:nvPicPr>
          <p:blipFill>
            <a:blip r:embed="rId3"/>
            <a:stretch>
              <a:fillRect/>
            </a:stretch>
          </p:blipFill>
          <p:spPr bwMode="gray">
            <a:xfrm>
              <a:off x="8001000" y="3499"/>
              <a:ext cx="642449" cy="530352"/>
            </a:xfrm>
            <a:prstGeom prst="rect">
              <a:avLst/>
            </a:prstGeom>
          </p:spPr>
        </p:pic>
      </p:grpSp>
      <p:graphicFrame>
        <p:nvGraphicFramePr>
          <p:cNvPr id="11" name="Content Placeholder 7">
            <a:extLst>
              <a:ext uri="{FF2B5EF4-FFF2-40B4-BE49-F238E27FC236}">
                <a16:creationId xmlns:a16="http://schemas.microsoft.com/office/drawing/2014/main" id="{AF442F12-9F17-4B8D-926C-D85EA3C5711E}"/>
              </a:ext>
            </a:extLst>
          </p:cNvPr>
          <p:cNvGraphicFramePr>
            <a:graphicFrameLocks/>
          </p:cNvGraphicFramePr>
          <p:nvPr>
            <p:extLst>
              <p:ext uri="{D42A27DB-BD31-4B8C-83A1-F6EECF244321}">
                <p14:modId xmlns:p14="http://schemas.microsoft.com/office/powerpoint/2010/main" val="1230656491"/>
              </p:ext>
            </p:extLst>
          </p:nvPr>
        </p:nvGraphicFramePr>
        <p:xfrm>
          <a:off x="455294" y="1217918"/>
          <a:ext cx="8231505" cy="4682295"/>
        </p:xfrm>
        <a:graphic>
          <a:graphicData uri="http://schemas.openxmlformats.org/drawingml/2006/table">
            <a:tbl>
              <a:tblPr firstRow="1" bandRow="1">
                <a:tableStyleId>{5C22544A-7EE6-4342-B048-85BDC9FD1C3A}</a:tableStyleId>
              </a:tblPr>
              <a:tblGrid>
                <a:gridCol w="1754506">
                  <a:extLst>
                    <a:ext uri="{9D8B030D-6E8A-4147-A177-3AD203B41FA5}">
                      <a16:colId xmlns:a16="http://schemas.microsoft.com/office/drawing/2014/main" val="3831309231"/>
                    </a:ext>
                  </a:extLst>
                </a:gridCol>
                <a:gridCol w="6476999">
                  <a:extLst>
                    <a:ext uri="{9D8B030D-6E8A-4147-A177-3AD203B41FA5}">
                      <a16:colId xmlns:a16="http://schemas.microsoft.com/office/drawing/2014/main" val="20000"/>
                    </a:ext>
                  </a:extLst>
                </a:gridCol>
              </a:tblGrid>
              <a:tr h="387091">
                <a:tc>
                  <a:txBody>
                    <a:bodyPr/>
                    <a:lstStyle/>
                    <a:p>
                      <a:pPr algn="l"/>
                      <a:r>
                        <a:rPr lang="en-IN" sz="1200" b="1" dirty="0">
                          <a:solidFill>
                            <a:schemeClr val="tx1"/>
                          </a:solidFill>
                          <a:latin typeface="+mn-lt"/>
                        </a:rPr>
                        <a:t>Award</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1" dirty="0">
                          <a:solidFill>
                            <a:schemeClr val="tx1"/>
                          </a:solidFill>
                          <a:latin typeface="+mn-lt"/>
                        </a:rPr>
                        <a:t>Supporting Documents Required</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644011"/>
                  </a:ext>
                </a:extLst>
              </a:tr>
              <a:tr h="373444">
                <a:tc>
                  <a:txBody>
                    <a:bodyPr/>
                    <a:lstStyle/>
                    <a:p>
                      <a:pPr algn="l"/>
                      <a:r>
                        <a:rPr lang="en-IN" sz="1000" b="1" dirty="0">
                          <a:solidFill>
                            <a:schemeClr val="bg1"/>
                          </a:solidFill>
                          <a:latin typeface="+mn-lt"/>
                        </a:rPr>
                        <a:t>Efficiency in Energy Usage</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Energy consumption data reported for past 3-5 years</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Sustainability reports/ Annual reports with reference to energy usage</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Investor Presentation document with reference to energy usage</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Research paper/ patent of the previous and current technologies used to reduce energy usage</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News publications of the technology/ process adopted to reduce energy usage</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Public announcement regarding any targets achieved with respect to energy consumption</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Industry association reports if any</a:t>
                      </a:r>
                    </a:p>
                  </a:txBody>
                  <a:tcPr marL="45720" marR="4572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32736007"/>
                  </a:ext>
                </a:extLst>
              </a:tr>
              <a:tr h="373444">
                <a:tc>
                  <a:txBody>
                    <a:bodyPr/>
                    <a:lstStyle/>
                    <a:p>
                      <a:pPr algn="l"/>
                      <a:r>
                        <a:rPr lang="en-IN" sz="1000" b="1" dirty="0">
                          <a:solidFill>
                            <a:schemeClr val="bg1"/>
                          </a:solidFill>
                          <a:latin typeface="+mn-lt"/>
                        </a:rPr>
                        <a:t>Efficiency in Water Usage</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fr-FR" sz="1000" b="1" kern="1200" dirty="0">
                          <a:solidFill>
                            <a:schemeClr val="tx1"/>
                          </a:solidFill>
                          <a:latin typeface="+mn-lt"/>
                          <a:ea typeface="+mn-ea"/>
                          <a:cs typeface="+mn-cs"/>
                        </a:rPr>
                        <a:t>Technical note/ patent/ technology catalogues for efficient water usage</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Research paper/ patent of the previous and current technologies used to reduce water usage</a:t>
                      </a:r>
                      <a:endParaRPr lang="fr-FR" sz="1000" b="1" kern="1200" dirty="0">
                        <a:solidFill>
                          <a:schemeClr val="tx1"/>
                        </a:solidFill>
                        <a:latin typeface="+mn-lt"/>
                        <a:ea typeface="+mn-ea"/>
                        <a:cs typeface="+mn-cs"/>
                      </a:endParaRP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Sustainability reports/ Annual reports stating the initiatives and water consumption YoY</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Investor Presentation document with reference to water usage</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Public announcement regarding any targets achieved with respect to water consumption</a:t>
                      </a:r>
                    </a:p>
                  </a:txBody>
                  <a:tcPr marL="45720" marR="4572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68336218"/>
                  </a:ext>
                </a:extLst>
              </a:tr>
              <a:tr h="373444">
                <a:tc>
                  <a:txBody>
                    <a:bodyPr/>
                    <a:lstStyle/>
                    <a:p>
                      <a:pPr algn="l"/>
                      <a:r>
                        <a:rPr lang="en-IN" sz="1000" b="1" dirty="0">
                          <a:solidFill>
                            <a:schemeClr val="bg1"/>
                          </a:solidFill>
                          <a:latin typeface="+mn-lt"/>
                        </a:rPr>
                        <a:t>Commendable Work for Changing Public Perception</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Public announcements, news article or any NGO collaboration certificate</a:t>
                      </a:r>
                    </a:p>
                  </a:txBody>
                  <a:tcPr marL="45720" marR="4572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68642081"/>
                  </a:ext>
                </a:extLst>
              </a:tr>
              <a:tr h="373444">
                <a:tc>
                  <a:txBody>
                    <a:bodyPr/>
                    <a:lstStyle/>
                    <a:p>
                      <a:pPr algn="l"/>
                      <a:r>
                        <a:rPr lang="en-IN" sz="1000" b="1" dirty="0">
                          <a:solidFill>
                            <a:schemeClr val="bg1"/>
                          </a:solidFill>
                          <a:latin typeface="+mn-lt"/>
                        </a:rPr>
                        <a:t>Environment Friendly Company of the Year</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Accreditations/ certifications/ regulatory compliances</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Sustainability reports/ Annual reports</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Public announcements / internal records/ policy documents on sustainable practices/ processes</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Product portfolio - marketing brochures giving details about product grades</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Public announcements regarding green products</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5 examples of the vendors / suppliers / data channels following green standards</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Qualification criteria/ standards for suppliers (Any mandatory green standards)</a:t>
                      </a:r>
                    </a:p>
                  </a:txBody>
                  <a:tcPr marL="45720" marR="4572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292400"/>
                  </a:ext>
                </a:extLst>
              </a:tr>
              <a:tr h="373444">
                <a:tc>
                  <a:txBody>
                    <a:bodyPr/>
                    <a:lstStyle/>
                    <a:p>
                      <a:pPr algn="l"/>
                      <a:r>
                        <a:rPr lang="en-IN" sz="1000" b="1" dirty="0">
                          <a:solidFill>
                            <a:schemeClr val="bg1"/>
                          </a:solidFill>
                          <a:latin typeface="+mn-lt"/>
                        </a:rPr>
                        <a:t>Lifetime Contribution</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Not Applicable</a:t>
                      </a:r>
                    </a:p>
                  </a:txBody>
                  <a:tcPr marL="45720" marR="4572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02479751"/>
                  </a:ext>
                </a:extLst>
              </a:tr>
            </a:tbl>
          </a:graphicData>
        </a:graphic>
      </p:graphicFrame>
    </p:spTree>
    <p:extLst>
      <p:ext uri="{BB962C8B-B14F-4D97-AF65-F5344CB8AC3E}">
        <p14:creationId xmlns:p14="http://schemas.microsoft.com/office/powerpoint/2010/main" val="32423971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Supporting Documents for Validation</a:t>
            </a:r>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dirty="0"/>
              <a:t>FICCI Awards</a:t>
            </a:r>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43</a:t>
            </a:fld>
            <a:endParaRPr lang="en-US" dirty="0"/>
          </a:p>
        </p:txBody>
      </p:sp>
      <p:grpSp>
        <p:nvGrpSpPr>
          <p:cNvPr id="8" name="Group 7">
            <a:extLst>
              <a:ext uri="{FF2B5EF4-FFF2-40B4-BE49-F238E27FC236}">
                <a16:creationId xmlns:a16="http://schemas.microsoft.com/office/drawing/2014/main" id="{B520B10E-814D-4BDB-A6FB-8F16EB301EB0}"/>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5523D84C-6D14-4885-BE46-2D6DFD4222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8E300D57-FE07-430A-BF7F-3950CC487586}"/>
                </a:ext>
              </a:extLst>
            </p:cNvPr>
            <p:cNvPicPr>
              <a:picLocks noChangeAspect="1"/>
            </p:cNvPicPr>
            <p:nvPr/>
          </p:nvPicPr>
          <p:blipFill>
            <a:blip r:embed="rId3"/>
            <a:stretch>
              <a:fillRect/>
            </a:stretch>
          </p:blipFill>
          <p:spPr bwMode="gray">
            <a:xfrm>
              <a:off x="8001000" y="3499"/>
              <a:ext cx="642449" cy="530352"/>
            </a:xfrm>
            <a:prstGeom prst="rect">
              <a:avLst/>
            </a:prstGeom>
          </p:spPr>
        </p:pic>
      </p:grpSp>
      <p:graphicFrame>
        <p:nvGraphicFramePr>
          <p:cNvPr id="11" name="Content Placeholder 7">
            <a:extLst>
              <a:ext uri="{FF2B5EF4-FFF2-40B4-BE49-F238E27FC236}">
                <a16:creationId xmlns:a16="http://schemas.microsoft.com/office/drawing/2014/main" id="{AF442F12-9F17-4B8D-926C-D85EA3C5711E}"/>
              </a:ext>
            </a:extLst>
          </p:cNvPr>
          <p:cNvGraphicFramePr>
            <a:graphicFrameLocks/>
          </p:cNvGraphicFramePr>
          <p:nvPr>
            <p:extLst>
              <p:ext uri="{D42A27DB-BD31-4B8C-83A1-F6EECF244321}">
                <p14:modId xmlns:p14="http://schemas.microsoft.com/office/powerpoint/2010/main" val="2969961947"/>
              </p:ext>
            </p:extLst>
          </p:nvPr>
        </p:nvGraphicFramePr>
        <p:xfrm>
          <a:off x="455294" y="1217918"/>
          <a:ext cx="8231505" cy="3308155"/>
        </p:xfrm>
        <a:graphic>
          <a:graphicData uri="http://schemas.openxmlformats.org/drawingml/2006/table">
            <a:tbl>
              <a:tblPr firstRow="1" bandRow="1">
                <a:tableStyleId>{5C22544A-7EE6-4342-B048-85BDC9FD1C3A}</a:tableStyleId>
              </a:tblPr>
              <a:tblGrid>
                <a:gridCol w="1754506">
                  <a:extLst>
                    <a:ext uri="{9D8B030D-6E8A-4147-A177-3AD203B41FA5}">
                      <a16:colId xmlns:a16="http://schemas.microsoft.com/office/drawing/2014/main" val="3831309231"/>
                    </a:ext>
                  </a:extLst>
                </a:gridCol>
                <a:gridCol w="6476999">
                  <a:extLst>
                    <a:ext uri="{9D8B030D-6E8A-4147-A177-3AD203B41FA5}">
                      <a16:colId xmlns:a16="http://schemas.microsoft.com/office/drawing/2014/main" val="20000"/>
                    </a:ext>
                  </a:extLst>
                </a:gridCol>
              </a:tblGrid>
              <a:tr h="387091">
                <a:tc>
                  <a:txBody>
                    <a:bodyPr/>
                    <a:lstStyle/>
                    <a:p>
                      <a:pPr algn="l"/>
                      <a:r>
                        <a:rPr lang="en-IN" sz="1200" b="1" dirty="0">
                          <a:solidFill>
                            <a:schemeClr val="tx1"/>
                          </a:solidFill>
                          <a:latin typeface="+mn-lt"/>
                        </a:rPr>
                        <a:t>Award</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1" dirty="0">
                          <a:solidFill>
                            <a:schemeClr val="tx1"/>
                          </a:solidFill>
                          <a:latin typeface="+mn-lt"/>
                        </a:rPr>
                        <a:t>Supporting Documents Required</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644011"/>
                  </a:ext>
                </a:extLst>
              </a:tr>
              <a:tr h="373444">
                <a:tc>
                  <a:txBody>
                    <a:bodyPr/>
                    <a:lstStyle/>
                    <a:p>
                      <a:pPr algn="l"/>
                      <a:r>
                        <a:rPr lang="en-IN" sz="1000" b="1" dirty="0">
                          <a:solidFill>
                            <a:schemeClr val="bg1"/>
                          </a:solidFill>
                          <a:latin typeface="+mn-lt"/>
                        </a:rPr>
                        <a:t>Excellence in Sub Sector</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Documents supporting the data points mentioned in the answers</a:t>
                      </a:r>
                    </a:p>
                  </a:txBody>
                  <a:tcPr marL="45720" marR="4572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32736007"/>
                  </a:ext>
                </a:extLst>
              </a:tr>
              <a:tr h="373444">
                <a:tc>
                  <a:txBody>
                    <a:bodyPr/>
                    <a:lstStyle/>
                    <a:p>
                      <a:pPr algn="l"/>
                      <a:r>
                        <a:rPr lang="en-IN" sz="1000" b="1" dirty="0">
                          <a:solidFill>
                            <a:schemeClr val="bg1"/>
                          </a:solidFill>
                          <a:latin typeface="+mn-lt"/>
                        </a:rPr>
                        <a:t>Company of the Year</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Company's brief introduction</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Position in their specific sector</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Salient features of the company</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Public announcements, news article or any NGO collaboration certificate</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Annual reports/ Sustainability reports</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Investor Presentations</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Market size / opportunity size/ market share reports</a:t>
                      </a:r>
                    </a:p>
                  </a:txBody>
                  <a:tcPr marL="45720" marR="4572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68336218"/>
                  </a:ext>
                </a:extLst>
              </a:tr>
              <a:tr h="373444">
                <a:tc>
                  <a:txBody>
                    <a:bodyPr/>
                    <a:lstStyle/>
                    <a:p>
                      <a:pPr algn="l"/>
                      <a:r>
                        <a:rPr lang="en-IN" sz="1000" b="1" dirty="0">
                          <a:solidFill>
                            <a:schemeClr val="bg1"/>
                          </a:solidFill>
                          <a:latin typeface="+mn-lt"/>
                        </a:rPr>
                        <a:t>DigiTech Front Runner of the Year</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Snapshots of the digital tools used</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Employee testimonial</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Customer testimonial</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External digital partner name and contract document proof on official letterhead</a:t>
                      </a:r>
                    </a:p>
                  </a:txBody>
                  <a:tcPr marL="45720" marR="4572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68642081"/>
                  </a:ext>
                </a:extLst>
              </a:tr>
              <a:tr h="373444">
                <a:tc>
                  <a:txBody>
                    <a:bodyPr/>
                    <a:lstStyle/>
                    <a:p>
                      <a:pPr algn="l"/>
                      <a:r>
                        <a:rPr lang="en-IN" sz="1000" b="1" dirty="0">
                          <a:solidFill>
                            <a:schemeClr val="bg1"/>
                          </a:solidFill>
                          <a:latin typeface="+mn-lt"/>
                        </a:rPr>
                        <a:t>Excellence in Exports</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Indian Export Database</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Annual Reports</a:t>
                      </a:r>
                    </a:p>
                    <a:p>
                      <a:pPr marL="233363" marR="0" lvl="0" indent="-233363" algn="l" defTabSz="685800" rtl="0" eaLnBrk="1" fontAlgn="auto" latinLnBrk="0" hangingPunct="1">
                        <a:lnSpc>
                          <a:spcPts val="1200"/>
                        </a:lnSpc>
                        <a:spcBef>
                          <a:spcPts val="0"/>
                        </a:spcBef>
                        <a:spcAft>
                          <a:spcPts val="100"/>
                        </a:spcAft>
                        <a:buClrTx/>
                        <a:buSzTx/>
                        <a:buFont typeface="+mj-lt"/>
                        <a:buAutoNum type="arabicPeriod"/>
                        <a:tabLst>
                          <a:tab pos="168275" algn="l"/>
                        </a:tabLst>
                        <a:defRPr/>
                      </a:pPr>
                      <a:r>
                        <a:rPr lang="en-US" sz="1000" b="1" kern="1200" dirty="0">
                          <a:solidFill>
                            <a:schemeClr val="tx1"/>
                          </a:solidFill>
                          <a:latin typeface="+mn-lt"/>
                          <a:ea typeface="+mn-ea"/>
                          <a:cs typeface="+mn-cs"/>
                        </a:rPr>
                        <a:t>Investor Presentations</a:t>
                      </a:r>
                    </a:p>
                  </a:txBody>
                  <a:tcPr marL="45720" marR="4572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292400"/>
                  </a:ext>
                </a:extLst>
              </a:tr>
            </a:tbl>
          </a:graphicData>
        </a:graphic>
      </p:graphicFrame>
    </p:spTree>
    <p:extLst>
      <p:ext uri="{BB962C8B-B14F-4D97-AF65-F5344CB8AC3E}">
        <p14:creationId xmlns:p14="http://schemas.microsoft.com/office/powerpoint/2010/main" val="3992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Thank you</a:t>
            </a:r>
            <a:endParaRPr lang="en-US" dirty="0"/>
          </a:p>
        </p:txBody>
      </p:sp>
      <p:sp>
        <p:nvSpPr>
          <p:cNvPr id="12" name="Text Placeholder 3"/>
          <p:cNvSpPr>
            <a:spLocks noGrp="1"/>
          </p:cNvSpPr>
          <p:nvPr>
            <p:ph type="body" sz="quarter" idx="10"/>
          </p:nvPr>
        </p:nvSpPr>
        <p:spPr/>
        <p:txBody>
          <a:bodyPr/>
          <a:lstStyle/>
          <a:p>
            <a:r>
              <a:rPr lang="en-US" dirty="0"/>
              <a:t>© 2022 PwC. All rights reserved. Not for further distribution without the permission of PwC. “PwC” refers to the network of member firms of PricewaterhouseCoopers International Limited (PwCIL), or, as the context requires, individual member firms of the PwC network. Each member firm is a separate legal entity and does not act as agent of PwCIL or any other member firm. PwCIL does not provide any services to clients. PwCIL is not responsible or liable for the acts or omissions of any of its member firms nor can it control the exercise of their professional judgment or bind them in any way. No member firm is responsible or liable for the acts or omissions of any other member firm nor can it control the exercise of another member firm’s professional judgment or bind another member firm or PwCIL in any way.</a:t>
            </a:r>
          </a:p>
        </p:txBody>
      </p:sp>
    </p:spTree>
    <p:extLst>
      <p:ext uri="{BB962C8B-B14F-4D97-AF65-F5344CB8AC3E}">
        <p14:creationId xmlns:p14="http://schemas.microsoft.com/office/powerpoint/2010/main" val="1913023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Instructions For FICCI Award 2022 Application</a:t>
            </a:r>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5</a:t>
            </a:fld>
            <a:endParaRPr lang="en-US" dirty="0"/>
          </a:p>
        </p:txBody>
      </p:sp>
      <p:graphicFrame>
        <p:nvGraphicFramePr>
          <p:cNvPr id="7" name="Content Placeholder 7">
            <a:extLst>
              <a:ext uri="{FF2B5EF4-FFF2-40B4-BE49-F238E27FC236}">
                <a16:creationId xmlns:a16="http://schemas.microsoft.com/office/drawing/2014/main" id="{65D71542-7733-4035-802B-D6B9954E0D17}"/>
              </a:ext>
            </a:extLst>
          </p:cNvPr>
          <p:cNvGraphicFramePr>
            <a:graphicFrameLocks/>
          </p:cNvGraphicFramePr>
          <p:nvPr>
            <p:extLst>
              <p:ext uri="{D42A27DB-BD31-4B8C-83A1-F6EECF244321}">
                <p14:modId xmlns:p14="http://schemas.microsoft.com/office/powerpoint/2010/main" val="468949317"/>
              </p:ext>
            </p:extLst>
          </p:nvPr>
        </p:nvGraphicFramePr>
        <p:xfrm>
          <a:off x="463060" y="2895599"/>
          <a:ext cx="8215532" cy="2209801"/>
        </p:xfrm>
        <a:graphic>
          <a:graphicData uri="http://schemas.openxmlformats.org/drawingml/2006/table">
            <a:tbl>
              <a:tblPr firstRow="1" bandRow="1">
                <a:tableStyleId>{5C22544A-7EE6-4342-B048-85BDC9FD1C3A}</a:tableStyleId>
              </a:tblPr>
              <a:tblGrid>
                <a:gridCol w="8215532">
                  <a:extLst>
                    <a:ext uri="{9D8B030D-6E8A-4147-A177-3AD203B41FA5}">
                      <a16:colId xmlns:a16="http://schemas.microsoft.com/office/drawing/2014/main" val="3831309231"/>
                    </a:ext>
                  </a:extLst>
                </a:gridCol>
              </a:tblGrid>
              <a:tr h="350666">
                <a:tc>
                  <a:txBody>
                    <a:bodyPr/>
                    <a:lstStyle/>
                    <a:p>
                      <a:pPr algn="l"/>
                      <a:r>
                        <a:rPr lang="en-IN" sz="1200" b="1" dirty="0">
                          <a:solidFill>
                            <a:schemeClr val="tx1"/>
                          </a:solidFill>
                          <a:latin typeface="+mn-lt"/>
                        </a:rPr>
                        <a:t>Instructions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644011"/>
                  </a:ext>
                </a:extLst>
              </a:tr>
              <a:tr h="371827">
                <a:tc>
                  <a:txBody>
                    <a:bodyPr/>
                    <a:lstStyle/>
                    <a:p>
                      <a:pPr algn="l"/>
                      <a:r>
                        <a:rPr lang="en-US" sz="1200" b="1" dirty="0">
                          <a:solidFill>
                            <a:schemeClr val="bg1"/>
                          </a:solidFill>
                          <a:latin typeface="+mn-lt"/>
                        </a:rPr>
                        <a:t>Please fill the applications in the given PPT format only</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2"/>
                  </a:ext>
                </a:extLst>
              </a:tr>
              <a:tr h="371827">
                <a:tc>
                  <a:txBody>
                    <a:bodyPr/>
                    <a:lstStyle/>
                    <a:p>
                      <a:pPr algn="l"/>
                      <a:r>
                        <a:rPr lang="en-US" sz="1200" b="1" dirty="0">
                          <a:solidFill>
                            <a:schemeClr val="bg1"/>
                          </a:solidFill>
                          <a:latin typeface="+mn-lt"/>
                        </a:rPr>
                        <a:t>Please provide documents supporting the answers to the questionnaire wherever applicable</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316533726"/>
                  </a:ext>
                </a:extLst>
              </a:tr>
              <a:tr h="371827">
                <a:tc>
                  <a:txBody>
                    <a:bodyPr/>
                    <a:lstStyle/>
                    <a:p>
                      <a:pPr algn="l"/>
                      <a:r>
                        <a:rPr lang="en-US" sz="1200" b="1" dirty="0">
                          <a:solidFill>
                            <a:schemeClr val="bg1"/>
                          </a:solidFill>
                          <a:latin typeface="+mn-lt"/>
                        </a:rPr>
                        <a:t>Application should be complete in all aspects. Incomplete applications will not be considered</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4"/>
                  </a:ext>
                </a:extLst>
              </a:tr>
              <a:tr h="371827">
                <a:tc>
                  <a:txBody>
                    <a:bodyPr/>
                    <a:lstStyle/>
                    <a:p>
                      <a:pPr algn="l"/>
                      <a:r>
                        <a:rPr lang="en-US" sz="1200" b="1" dirty="0">
                          <a:solidFill>
                            <a:schemeClr val="bg1"/>
                          </a:solidFill>
                          <a:latin typeface="+mn-lt"/>
                        </a:rPr>
                        <a:t>Applications received in any other format will not be considered for further evaluation</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6285511"/>
                  </a:ext>
                </a:extLst>
              </a:tr>
              <a:tr h="371827">
                <a:tc>
                  <a:txBody>
                    <a:bodyPr/>
                    <a:lstStyle/>
                    <a:p>
                      <a:pPr algn="l"/>
                      <a:r>
                        <a:rPr lang="en-US" sz="1200" b="1" dirty="0">
                          <a:solidFill>
                            <a:schemeClr val="bg1"/>
                          </a:solidFill>
                          <a:latin typeface="+mn-lt"/>
                        </a:rPr>
                        <a:t>The applications are to be emailed to </a:t>
                      </a:r>
                      <a:r>
                        <a:rPr lang="en-US" sz="1200" b="1" dirty="0">
                          <a:solidFill>
                            <a:schemeClr val="bg1"/>
                          </a:solidFill>
                          <a:latin typeface="+mn-lt"/>
                          <a:hlinkClick r:id="rId2"/>
                        </a:rPr>
                        <a:t>cpc@ficci.com</a:t>
                      </a:r>
                      <a:endParaRPr lang="en-US" sz="12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174317941"/>
                  </a:ext>
                </a:extLst>
              </a:tr>
            </a:tbl>
          </a:graphicData>
        </a:graphic>
      </p:graphicFrame>
      <p:grpSp>
        <p:nvGrpSpPr>
          <p:cNvPr id="8" name="Group 7">
            <a:extLst>
              <a:ext uri="{FF2B5EF4-FFF2-40B4-BE49-F238E27FC236}">
                <a16:creationId xmlns:a16="http://schemas.microsoft.com/office/drawing/2014/main" id="{B520B10E-814D-4BDB-A6FB-8F16EB301EB0}"/>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5523D84C-6D14-4885-BE46-2D6DFD4222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8E300D57-FE07-430A-BF7F-3950CC487586}"/>
                </a:ext>
              </a:extLst>
            </p:cNvPr>
            <p:cNvPicPr>
              <a:picLocks noChangeAspect="1"/>
            </p:cNvPicPr>
            <p:nvPr/>
          </p:nvPicPr>
          <p:blipFill>
            <a:blip r:embed="rId4"/>
            <a:stretch>
              <a:fillRect/>
            </a:stretch>
          </p:blipFill>
          <p:spPr bwMode="gray">
            <a:xfrm>
              <a:off x="8001000" y="3499"/>
              <a:ext cx="642449" cy="530352"/>
            </a:xfrm>
            <a:prstGeom prst="rect">
              <a:avLst/>
            </a:prstGeom>
          </p:spPr>
        </p:pic>
      </p:grpSp>
      <p:graphicFrame>
        <p:nvGraphicFramePr>
          <p:cNvPr id="11" name="Content Placeholder 7">
            <a:extLst>
              <a:ext uri="{FF2B5EF4-FFF2-40B4-BE49-F238E27FC236}">
                <a16:creationId xmlns:a16="http://schemas.microsoft.com/office/drawing/2014/main" id="{30D6FCE6-8668-41B3-8596-4ACE47D5A56C}"/>
              </a:ext>
            </a:extLst>
          </p:cNvPr>
          <p:cNvGraphicFramePr>
            <a:graphicFrameLocks/>
          </p:cNvGraphicFramePr>
          <p:nvPr>
            <p:extLst>
              <p:ext uri="{D42A27DB-BD31-4B8C-83A1-F6EECF244321}">
                <p14:modId xmlns:p14="http://schemas.microsoft.com/office/powerpoint/2010/main" val="1017041137"/>
              </p:ext>
            </p:extLst>
          </p:nvPr>
        </p:nvGraphicFramePr>
        <p:xfrm>
          <a:off x="463060" y="5325978"/>
          <a:ext cx="8215532" cy="846222"/>
        </p:xfrm>
        <a:graphic>
          <a:graphicData uri="http://schemas.openxmlformats.org/drawingml/2006/table">
            <a:tbl>
              <a:tblPr firstRow="1" bandRow="1">
                <a:tableStyleId>{5C22544A-7EE6-4342-B048-85BDC9FD1C3A}</a:tableStyleId>
              </a:tblPr>
              <a:tblGrid>
                <a:gridCol w="8215532">
                  <a:extLst>
                    <a:ext uri="{9D8B030D-6E8A-4147-A177-3AD203B41FA5}">
                      <a16:colId xmlns:a16="http://schemas.microsoft.com/office/drawing/2014/main" val="3831309231"/>
                    </a:ext>
                  </a:extLst>
                </a:gridCol>
              </a:tblGrid>
              <a:tr h="410719">
                <a:tc>
                  <a:txBody>
                    <a:bodyPr/>
                    <a:lstStyle/>
                    <a:p>
                      <a:pPr algn="l"/>
                      <a:r>
                        <a:rPr lang="en-IN" sz="1200" b="1" dirty="0">
                          <a:solidFill>
                            <a:schemeClr val="tx1"/>
                          </a:solidFill>
                          <a:latin typeface="+mn-lt"/>
                        </a:rPr>
                        <a:t>Last Day of Application Submission</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644011"/>
                  </a:ext>
                </a:extLst>
              </a:tr>
              <a:tr h="435503">
                <a:tc>
                  <a:txBody>
                    <a:bodyPr/>
                    <a:lstStyle/>
                    <a:p>
                      <a:pPr algn="l"/>
                      <a:r>
                        <a:rPr lang="en-IN" sz="1200" b="1" i="1" dirty="0">
                          <a:solidFill>
                            <a:srgbClr val="FFFF00"/>
                          </a:solidFill>
                        </a:rPr>
                        <a:t>28th September 2022</a:t>
                      </a:r>
                      <a:endParaRPr lang="en-US" sz="1200" b="1" dirty="0">
                        <a:solidFill>
                          <a:srgbClr val="FFFF00"/>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2"/>
                  </a:ext>
                </a:extLst>
              </a:tr>
            </a:tbl>
          </a:graphicData>
        </a:graphic>
      </p:graphicFrame>
      <p:graphicFrame>
        <p:nvGraphicFramePr>
          <p:cNvPr id="12" name="Content Placeholder 7">
            <a:extLst>
              <a:ext uri="{FF2B5EF4-FFF2-40B4-BE49-F238E27FC236}">
                <a16:creationId xmlns:a16="http://schemas.microsoft.com/office/drawing/2014/main" id="{222264FB-2320-4494-AFF0-690568F329B8}"/>
              </a:ext>
            </a:extLst>
          </p:cNvPr>
          <p:cNvGraphicFramePr>
            <a:graphicFrameLocks/>
          </p:cNvGraphicFramePr>
          <p:nvPr>
            <p:extLst>
              <p:ext uri="{D42A27DB-BD31-4B8C-83A1-F6EECF244321}">
                <p14:modId xmlns:p14="http://schemas.microsoft.com/office/powerpoint/2010/main" val="3442098867"/>
              </p:ext>
            </p:extLst>
          </p:nvPr>
        </p:nvGraphicFramePr>
        <p:xfrm>
          <a:off x="463060" y="1565709"/>
          <a:ext cx="8215532" cy="1125314"/>
        </p:xfrm>
        <a:graphic>
          <a:graphicData uri="http://schemas.openxmlformats.org/drawingml/2006/table">
            <a:tbl>
              <a:tblPr firstRow="1" bandRow="1">
                <a:tableStyleId>{5C22544A-7EE6-4342-B048-85BDC9FD1C3A}</a:tableStyleId>
              </a:tblPr>
              <a:tblGrid>
                <a:gridCol w="8215532">
                  <a:extLst>
                    <a:ext uri="{9D8B030D-6E8A-4147-A177-3AD203B41FA5}">
                      <a16:colId xmlns:a16="http://schemas.microsoft.com/office/drawing/2014/main" val="3831309231"/>
                    </a:ext>
                  </a:extLst>
                </a:gridCol>
              </a:tblGrid>
              <a:tr h="410719">
                <a:tc>
                  <a:txBody>
                    <a:bodyPr/>
                    <a:lstStyle/>
                    <a:p>
                      <a:pPr algn="l"/>
                      <a:r>
                        <a:rPr lang="en-IN" sz="1200" b="1" dirty="0">
                          <a:solidFill>
                            <a:schemeClr val="tx1"/>
                          </a:solidFill>
                          <a:latin typeface="+mn-lt"/>
                        </a:rPr>
                        <a:t>Eligibility Criteria</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644011"/>
                  </a:ext>
                </a:extLst>
              </a:tr>
              <a:tr h="714595">
                <a:tc>
                  <a:txBody>
                    <a:bodyPr/>
                    <a:lstStyle/>
                    <a:p>
                      <a:pPr marL="171450" indent="-171450" algn="l">
                        <a:buFont typeface="Arial" panose="020B0604020202020204" pitchFamily="34" charset="0"/>
                        <a:buChar char="•"/>
                      </a:pPr>
                      <a:r>
                        <a:rPr lang="en-US" sz="1200" b="1" dirty="0">
                          <a:solidFill>
                            <a:schemeClr val="bg1"/>
                          </a:solidFill>
                          <a:latin typeface="+mn-lt"/>
                        </a:rPr>
                        <a:t>Companies having manufacturing units for chemical/ petrochemical products in India</a:t>
                      </a:r>
                    </a:p>
                    <a:p>
                      <a:pPr marL="171450" indent="-171450" algn="l">
                        <a:buFont typeface="Arial" panose="020B0604020202020204" pitchFamily="34" charset="0"/>
                        <a:buChar char="•"/>
                      </a:pPr>
                      <a:r>
                        <a:rPr lang="en-US" sz="1200" b="1" dirty="0">
                          <a:solidFill>
                            <a:schemeClr val="bg1"/>
                          </a:solidFill>
                          <a:latin typeface="+mn-lt"/>
                        </a:rPr>
                        <a:t>Individuals with Indian Nationality (for Lifetime Contribution Award)</a:t>
                      </a:r>
                    </a:p>
                    <a:p>
                      <a:pPr marL="171450" indent="-171450" algn="l">
                        <a:buFont typeface="Arial" panose="020B0604020202020204" pitchFamily="34" charset="0"/>
                        <a:buChar char="•"/>
                      </a:pPr>
                      <a:r>
                        <a:rPr lang="en-US" sz="1200" b="1" dirty="0">
                          <a:solidFill>
                            <a:schemeClr val="bg1"/>
                          </a:solidFill>
                          <a:latin typeface="+mn-lt"/>
                        </a:rPr>
                        <a:t>Applications submitted in the previous FICCI award events will not be considered for this year</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77140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1. Award for Product Innovator of the Year</a:t>
            </a:r>
            <a:r>
              <a:rPr lang="en-US"/>
              <a:t> (1/2)</a:t>
            </a:r>
            <a:endParaRPr lang="en-US" dirty="0"/>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6</a:t>
            </a:fld>
            <a:endParaRPr lang="en-US" dirty="0"/>
          </a:p>
        </p:txBody>
      </p:sp>
      <p:graphicFrame>
        <p:nvGraphicFramePr>
          <p:cNvPr id="7" name="Content Placeholder 7">
            <a:extLst>
              <a:ext uri="{FF2B5EF4-FFF2-40B4-BE49-F238E27FC236}">
                <a16:creationId xmlns:a16="http://schemas.microsoft.com/office/drawing/2014/main" id="{65D71542-7733-4035-802B-D6B9954E0D17}"/>
              </a:ext>
            </a:extLst>
          </p:cNvPr>
          <p:cNvGraphicFramePr>
            <a:graphicFrameLocks/>
          </p:cNvGraphicFramePr>
          <p:nvPr>
            <p:extLst>
              <p:ext uri="{D42A27DB-BD31-4B8C-83A1-F6EECF244321}">
                <p14:modId xmlns:p14="http://schemas.microsoft.com/office/powerpoint/2010/main" val="3369750265"/>
              </p:ext>
            </p:extLst>
          </p:nvPr>
        </p:nvGraphicFramePr>
        <p:xfrm>
          <a:off x="471268" y="1828800"/>
          <a:ext cx="8229600" cy="4249712"/>
        </p:xfrm>
        <a:graphic>
          <a:graphicData uri="http://schemas.openxmlformats.org/drawingml/2006/table">
            <a:tbl>
              <a:tblPr firstRow="1" bandRow="1">
                <a:tableStyleId>{5C22544A-7EE6-4342-B048-85BDC9FD1C3A}</a:tableStyleId>
              </a:tblPr>
              <a:tblGrid>
                <a:gridCol w="1683327">
                  <a:extLst>
                    <a:ext uri="{9D8B030D-6E8A-4147-A177-3AD203B41FA5}">
                      <a16:colId xmlns:a16="http://schemas.microsoft.com/office/drawing/2014/main" val="3831309231"/>
                    </a:ext>
                  </a:extLst>
                </a:gridCol>
                <a:gridCol w="1496291">
                  <a:extLst>
                    <a:ext uri="{9D8B030D-6E8A-4147-A177-3AD203B41FA5}">
                      <a16:colId xmlns:a16="http://schemas.microsoft.com/office/drawing/2014/main" val="20000"/>
                    </a:ext>
                  </a:extLst>
                </a:gridCol>
                <a:gridCol w="5049982">
                  <a:extLst>
                    <a:ext uri="{9D8B030D-6E8A-4147-A177-3AD203B41FA5}">
                      <a16:colId xmlns:a16="http://schemas.microsoft.com/office/drawing/2014/main" val="20001"/>
                    </a:ext>
                  </a:extLst>
                </a:gridCol>
              </a:tblGrid>
              <a:tr h="371194">
                <a:tc gridSpan="3">
                  <a:txBody>
                    <a:bodyPr/>
                    <a:lstStyle/>
                    <a:p>
                      <a:pPr algn="l"/>
                      <a:r>
                        <a:rPr lang="en-IN" sz="1200" b="1">
                          <a:solidFill>
                            <a:schemeClr val="tx1"/>
                          </a:solidFill>
                          <a:latin typeface="+mn-lt"/>
                        </a:rPr>
                        <a:t>Application Form</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N" sz="1000" b="1">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171450" lvl="0" indent="-171450" algn="l" defTabSz="1042823" rtl="0" eaLnBrk="1" latinLnBrk="0" hangingPunct="1">
                        <a:spcAft>
                          <a:spcPts val="300"/>
                        </a:spcAft>
                        <a:buFont typeface="Arial" panose="020B0604020202020204" pitchFamily="34" charset="0"/>
                        <a:buChar char="•"/>
                      </a:pPr>
                      <a:endParaRPr lang="en-GB" sz="1000" b="1" kern="1200" baseline="0">
                        <a:solidFill>
                          <a:schemeClr val="dk1"/>
                        </a:solidFill>
                        <a:latin typeface="+mn-lt"/>
                        <a:ea typeface="+mn-ea"/>
                        <a:cs typeface="+mn-cs"/>
                      </a:endParaRPr>
                    </a:p>
                  </a:txBody>
                  <a:tcPr marL="36000" marR="36000" marT="36000" marB="3600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378644011"/>
                  </a:ext>
                </a:extLst>
              </a:tr>
              <a:tr h="371194">
                <a:tc>
                  <a:txBody>
                    <a:bodyPr/>
                    <a:lstStyle/>
                    <a:p>
                      <a:pPr algn="l"/>
                      <a:r>
                        <a:rPr lang="en-IN" sz="1200" b="1">
                          <a:solidFill>
                            <a:schemeClr val="bg1"/>
                          </a:solidFill>
                          <a:latin typeface="+mn-lt"/>
                        </a:rPr>
                        <a:t>Company Name</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Full Name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1194">
                <a:tc rowSpan="4">
                  <a:txBody>
                    <a:bodyPr/>
                    <a:lstStyle/>
                    <a:p>
                      <a:pPr algn="l"/>
                      <a:r>
                        <a:rPr lang="en-IN" sz="1200" b="1">
                          <a:solidFill>
                            <a:schemeClr val="bg1"/>
                          </a:solidFill>
                          <a:latin typeface="+mn-lt"/>
                        </a:rPr>
                        <a:t>Contact Person</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Name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33726"/>
                  </a:ext>
                </a:extLst>
              </a:tr>
              <a:tr h="371194">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Mobile No</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1687355"/>
                  </a:ext>
                </a:extLst>
              </a:tr>
              <a:tr h="371194">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Telephone No</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1194">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Email</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0741510"/>
                  </a:ext>
                </a:extLst>
              </a:tr>
              <a:tr h="371194">
                <a:tc rowSpan="2">
                  <a:txBody>
                    <a:bodyPr/>
                    <a:lstStyle/>
                    <a:p>
                      <a:pPr algn="l"/>
                      <a:r>
                        <a:rPr lang="en-IN" sz="1200" b="1">
                          <a:solidFill>
                            <a:schemeClr val="bg1"/>
                          </a:solidFill>
                          <a:latin typeface="+mn-lt"/>
                        </a:rPr>
                        <a:t>Applicable Sub Category </a:t>
                      </a:r>
                    </a:p>
                    <a:p>
                      <a:pPr algn="l"/>
                      <a:r>
                        <a:rPr lang="en-IN" sz="1200" b="1">
                          <a:solidFill>
                            <a:schemeClr val="bg1"/>
                          </a:solidFill>
                          <a:latin typeface="+mn-lt"/>
                        </a:rPr>
                        <a:t>(Please tick the relevant bracket)</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Chemicals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2570">
                <a:tc vMerge="1">
                  <a:txBody>
                    <a:bodyPr/>
                    <a:lstStyle/>
                    <a:p>
                      <a:pPr algn="ctr"/>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Petrochemicals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71194">
                <a:tc rowSpan="3">
                  <a:txBody>
                    <a:bodyPr/>
                    <a:lstStyle/>
                    <a:p>
                      <a:pPr algn="l"/>
                      <a:r>
                        <a:rPr lang="en-IN" sz="1200" b="1">
                          <a:solidFill>
                            <a:schemeClr val="bg1"/>
                          </a:solidFill>
                          <a:latin typeface="+mn-lt"/>
                        </a:rPr>
                        <a:t>Revenue Bracket (Please tick the relevant bracket)</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&lt;100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6413506"/>
                  </a:ext>
                </a:extLst>
              </a:tr>
              <a:tr h="413202">
                <a:tc vMerge="1">
                  <a:txBody>
                    <a:bodyPr/>
                    <a:lstStyle/>
                    <a:p>
                      <a:pPr algn="l"/>
                      <a:endParaRPr lang="en-IN" sz="12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100-1,000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6643864"/>
                  </a:ext>
                </a:extLst>
              </a:tr>
              <a:tr h="371194">
                <a:tc vMerge="1">
                  <a:txBody>
                    <a:bodyPr/>
                    <a:lstStyle/>
                    <a:p>
                      <a:pPr algn="l"/>
                      <a:endParaRPr lang="en-IN" sz="12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&gt;1,000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1926050"/>
                  </a:ext>
                </a:extLst>
              </a:tr>
            </a:tbl>
          </a:graphicData>
        </a:graphic>
      </p:graphicFrame>
      <p:grpSp>
        <p:nvGrpSpPr>
          <p:cNvPr id="8" name="Group 7">
            <a:extLst>
              <a:ext uri="{FF2B5EF4-FFF2-40B4-BE49-F238E27FC236}">
                <a16:creationId xmlns:a16="http://schemas.microsoft.com/office/drawing/2014/main" id="{B520B10E-814D-4BDB-A6FB-8F16EB301EB0}"/>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5523D84C-6D14-4885-BE46-2D6DFD4222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8E300D57-FE07-430A-BF7F-3950CC487586}"/>
                </a:ext>
              </a:extLst>
            </p:cNvPr>
            <p:cNvPicPr>
              <a:picLocks noChangeAspect="1"/>
            </p:cNvPicPr>
            <p:nvPr/>
          </p:nvPicPr>
          <p:blipFill>
            <a:blip r:embed="rId3"/>
            <a:stretch>
              <a:fillRect/>
            </a:stretch>
          </p:blipFill>
          <p:spPr bwMode="gray">
            <a:xfrm>
              <a:off x="8001000" y="3499"/>
              <a:ext cx="642449" cy="530352"/>
            </a:xfrm>
            <a:prstGeom prst="rect">
              <a:avLst/>
            </a:prstGeom>
          </p:spPr>
        </p:pic>
      </p:grpSp>
    </p:spTree>
    <p:extLst>
      <p:ext uri="{BB962C8B-B14F-4D97-AF65-F5344CB8AC3E}">
        <p14:creationId xmlns:p14="http://schemas.microsoft.com/office/powerpoint/2010/main" val="116653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1. Award for Product Innovator of the Year</a:t>
            </a:r>
            <a:r>
              <a:rPr lang="en-US"/>
              <a:t> (2/2)</a:t>
            </a:r>
            <a:endParaRPr lang="en-US" dirty="0"/>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7</a:t>
            </a:fld>
            <a:endParaRPr lang="en-US" dirty="0"/>
          </a:p>
        </p:txBody>
      </p:sp>
      <p:graphicFrame>
        <p:nvGraphicFramePr>
          <p:cNvPr id="7" name="Content Placeholder 7">
            <a:extLst>
              <a:ext uri="{FF2B5EF4-FFF2-40B4-BE49-F238E27FC236}">
                <a16:creationId xmlns:a16="http://schemas.microsoft.com/office/drawing/2014/main" id="{65D71542-7733-4035-802B-D6B9954E0D17}"/>
              </a:ext>
            </a:extLst>
          </p:cNvPr>
          <p:cNvGraphicFramePr>
            <a:graphicFrameLocks/>
          </p:cNvGraphicFramePr>
          <p:nvPr>
            <p:extLst>
              <p:ext uri="{D42A27DB-BD31-4B8C-83A1-F6EECF244321}">
                <p14:modId xmlns:p14="http://schemas.microsoft.com/office/powerpoint/2010/main" val="1528447006"/>
              </p:ext>
            </p:extLst>
          </p:nvPr>
        </p:nvGraphicFramePr>
        <p:xfrm>
          <a:off x="457200" y="1524350"/>
          <a:ext cx="8229601" cy="4676397"/>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3831309231"/>
                    </a:ext>
                  </a:extLst>
                </a:gridCol>
                <a:gridCol w="4876801">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410719">
                <a:tc>
                  <a:txBody>
                    <a:bodyPr/>
                    <a:lstStyle/>
                    <a:p>
                      <a:pPr algn="l"/>
                      <a:r>
                        <a:rPr lang="en-IN" sz="1200" b="1" dirty="0">
                          <a:solidFill>
                            <a:schemeClr val="tx1"/>
                          </a:solidFill>
                          <a:latin typeface="+mn-lt"/>
                        </a:rPr>
                        <a:t>Evaluation Parameters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1" dirty="0">
                          <a:solidFill>
                            <a:schemeClr val="tx1"/>
                          </a:solidFill>
                          <a:latin typeface="+mn-lt"/>
                        </a:rPr>
                        <a:t>Key Questions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1042823" rtl="0" eaLnBrk="1" latinLnBrk="0" hangingPunct="1">
                        <a:spcAft>
                          <a:spcPts val="300"/>
                        </a:spcAft>
                        <a:buFont typeface="Arial" panose="020B0604020202020204" pitchFamily="34" charset="0"/>
                        <a:buNone/>
                      </a:pPr>
                      <a:r>
                        <a:rPr lang="en-GB" sz="1200" b="1" kern="1200" baseline="0" dirty="0">
                          <a:solidFill>
                            <a:schemeClr val="dk1"/>
                          </a:solidFill>
                          <a:latin typeface="+mn-lt"/>
                          <a:ea typeface="+mn-ea"/>
                          <a:cs typeface="+mn-cs"/>
                        </a:rPr>
                        <a:t>Word Limit</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644011"/>
                  </a:ext>
                </a:extLst>
              </a:tr>
              <a:tr h="208794">
                <a:tc rowSpan="5">
                  <a:txBody>
                    <a:bodyPr/>
                    <a:lstStyle/>
                    <a:p>
                      <a:pPr algn="l"/>
                      <a:r>
                        <a:rPr lang="en-IN" sz="1000" b="1" dirty="0">
                          <a:solidFill>
                            <a:schemeClr val="bg1"/>
                          </a:solidFill>
                          <a:latin typeface="+mn-lt"/>
                        </a:rPr>
                        <a:t>Product Innovation</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Which year was the product launched/ commercialized?</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5">
                  <a:txBody>
                    <a:bodyPr/>
                    <a:lstStyle/>
                    <a:p>
                      <a:pPr marL="0" lvl="0" indent="0" algn="l" defTabSz="1042823" rtl="0" eaLnBrk="1" latinLnBrk="0" hangingPunct="1">
                        <a:spcAft>
                          <a:spcPts val="300"/>
                        </a:spcAft>
                        <a:buFont typeface="Arial" panose="020B0604020202020204" pitchFamily="34" charset="0"/>
                        <a:buNone/>
                      </a:pPr>
                      <a:r>
                        <a:rPr lang="en-GB" sz="1000" b="1" kern="1200" baseline="0" dirty="0">
                          <a:solidFill>
                            <a:schemeClr val="tx1"/>
                          </a:solidFill>
                          <a:latin typeface="+mn-lt"/>
                          <a:ea typeface="+mn-ea"/>
                          <a:cs typeface="+mn-cs"/>
                        </a:rPr>
                        <a:t>Max. up to 250 words</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vMerge="1">
                  <a:txBody>
                    <a:bodyPr/>
                    <a:lstStyle/>
                    <a:p>
                      <a:pPr algn="l"/>
                      <a:endParaRPr lang="en-IN" sz="12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000" b="1" dirty="0">
                          <a:solidFill>
                            <a:schemeClr val="tx1"/>
                          </a:solidFill>
                          <a:latin typeface="+mn-lt"/>
                        </a:rPr>
                        <a:t>Describe the innovation.</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8668686"/>
                  </a:ext>
                </a:extLst>
              </a:tr>
              <a:tr h="193554">
                <a:tc vMerge="1">
                  <a:txBody>
                    <a:bodyPr/>
                    <a:lstStyle/>
                    <a:p>
                      <a:pPr algn="l"/>
                      <a:endParaRPr lang="en-IN" sz="12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What is the uniqueness of your innovation? How does the new product compare to existing/ alternative products in the market?</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8635194"/>
                  </a:ext>
                </a:extLst>
              </a:tr>
              <a:tr h="224034">
                <a:tc vMerge="1">
                  <a:txBody>
                    <a:bodyPr/>
                    <a:lstStyle/>
                    <a:p>
                      <a:endParaRPr lang="en-GB"/>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Is this innovation scalable and sustainable at an industry scale?</a:t>
                      </a:r>
                      <a:endParaRPr lang="en-IN" sz="1000" b="1" dirty="0">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GB"/>
                    </a:p>
                  </a:txBody>
                  <a:tcPr/>
                </a:tc>
                <a:extLst>
                  <a:ext uri="{0D108BD9-81ED-4DB2-BD59-A6C34878D82A}">
                    <a16:rowId xmlns:a16="http://schemas.microsoft.com/office/drawing/2014/main" val="2771821358"/>
                  </a:ext>
                </a:extLst>
              </a:tr>
              <a:tr h="224034">
                <a:tc vMerge="1">
                  <a:txBody>
                    <a:bodyPr/>
                    <a:lstStyle/>
                    <a:p>
                      <a:pPr algn="l"/>
                      <a:endParaRPr lang="en-IN" sz="12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Have you filed a patent for this product? If so, has it been granted/expected to be granted?</a:t>
                      </a:r>
                      <a:endParaRPr lang="en-IN" sz="1000" b="1" dirty="0">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2491978"/>
                  </a:ext>
                </a:extLst>
              </a:tr>
              <a:tr h="0">
                <a:tc>
                  <a:txBody>
                    <a:bodyPr/>
                    <a:lstStyle/>
                    <a:p>
                      <a:pPr algn="l"/>
                      <a:r>
                        <a:rPr lang="en-IN" sz="1000" b="1" dirty="0">
                          <a:solidFill>
                            <a:schemeClr val="bg1"/>
                          </a:solidFill>
                          <a:latin typeface="+mn-lt"/>
                        </a:rPr>
                        <a:t>Challenges Addressed</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Describe the challenge/ situation your innovation is trying to address</a:t>
                      </a:r>
                      <a:endParaRPr lang="en-IN" sz="1000" b="1" dirty="0">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000" b="1" kern="1200" baseline="0" dirty="0">
                          <a:solidFill>
                            <a:schemeClr val="tx1"/>
                          </a:solidFill>
                          <a:latin typeface="+mn-lt"/>
                          <a:ea typeface="+mn-ea"/>
                          <a:cs typeface="+mn-cs"/>
                        </a:rPr>
                        <a:t>Max. up to 250 words</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8336218"/>
                  </a:ext>
                </a:extLst>
              </a:tr>
              <a:tr h="410719">
                <a:tc rowSpan="7">
                  <a:txBody>
                    <a:bodyPr/>
                    <a:lstStyle/>
                    <a:p>
                      <a:pPr algn="l"/>
                      <a:r>
                        <a:rPr lang="en-IN" sz="1000" b="1" dirty="0">
                          <a:solidFill>
                            <a:schemeClr val="bg1"/>
                          </a:solidFill>
                          <a:latin typeface="+mn-lt"/>
                        </a:rPr>
                        <a:t>Impacts &amp; Benefits (Tangible)</a:t>
                      </a:r>
                    </a:p>
                    <a:p>
                      <a:pPr algn="l"/>
                      <a:r>
                        <a:rPr lang="en-IN" sz="1000" b="1" dirty="0">
                          <a:solidFill>
                            <a:schemeClr val="bg1"/>
                          </a:solidFill>
                          <a:latin typeface="+mn-lt"/>
                        </a:rPr>
                        <a:t>Sub Category</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What impact does your innovation has for your company? E.g.: Increased market share, better returns to shareholders, cost reduction etc.</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7">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000" b="1" kern="1200" baseline="0" dirty="0">
                          <a:solidFill>
                            <a:schemeClr val="tx1"/>
                          </a:solidFill>
                          <a:latin typeface="+mn-lt"/>
                          <a:ea typeface="+mn-ea"/>
                          <a:cs typeface="+mn-cs"/>
                        </a:rPr>
                        <a:t>Max. up to 750 words</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33726"/>
                  </a:ext>
                </a:extLst>
              </a:tr>
              <a:tr h="0">
                <a:tc vMerge="1">
                  <a:txBody>
                    <a:bodyPr/>
                    <a:lstStyle/>
                    <a:p>
                      <a:pPr algn="l"/>
                      <a:endParaRPr lang="en-IN" sz="10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How much is the current sales volume and value for this product?</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1687355"/>
                  </a:ext>
                </a:extLst>
              </a:tr>
              <a:tr h="410719">
                <a:tc vMerge="1">
                  <a:txBody>
                    <a:bodyPr/>
                    <a:lstStyle/>
                    <a:p>
                      <a:pPr algn="l"/>
                      <a:endParaRPr lang="en-IN" sz="10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How many customers is this product being sold to currently? Please list down the names of existing customers.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vMerge="1">
                  <a:txBody>
                    <a:bodyPr/>
                    <a:lstStyle/>
                    <a:p>
                      <a:pPr algn="l"/>
                      <a:endParaRPr lang="en-IN" sz="10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How do your customers benefit from this innovation? E.g.: Reduced cost, better performance, etc.</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0741510"/>
                  </a:ext>
                </a:extLst>
              </a:tr>
              <a:tr h="294521">
                <a:tc vMerge="1">
                  <a:txBody>
                    <a:bodyPr/>
                    <a:lstStyle/>
                    <a:p>
                      <a:pPr algn="l"/>
                      <a:endParaRPr lang="en-IN" sz="10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What is the India Market Size of the product: Volume (in </a:t>
                      </a:r>
                      <a:r>
                        <a:rPr lang="en-US" sz="1000" b="1" dirty="0" err="1">
                          <a:solidFill>
                            <a:schemeClr val="tx1"/>
                          </a:solidFill>
                          <a:latin typeface="+mn-lt"/>
                        </a:rPr>
                        <a:t>Tonnes</a:t>
                      </a:r>
                      <a:r>
                        <a:rPr lang="en-US" sz="1000" b="1" dirty="0">
                          <a:solidFill>
                            <a:schemeClr val="tx1"/>
                          </a:solidFill>
                          <a:latin typeface="+mn-lt"/>
                        </a:rPr>
                        <a:t>) and value (in INR Crores) estimates of this product?</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03081">
                <a:tc vMerge="1">
                  <a:txBody>
                    <a:bodyPr/>
                    <a:lstStyle/>
                    <a:p>
                      <a:pPr algn="ctr"/>
                      <a:endParaRPr lang="en-IN" sz="10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Does this product cater to any import substitution for our country, thus, saving on foreign exchange?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39687">
                <a:tc vMerge="1">
                  <a:txBody>
                    <a:bodyPr/>
                    <a:lstStyle/>
                    <a:p>
                      <a:pPr algn="l"/>
                      <a:endParaRPr lang="en-IN" sz="10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Does the innovation benefit society at large in any way? </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7199370"/>
                  </a:ext>
                </a:extLst>
              </a:tr>
            </a:tbl>
          </a:graphicData>
        </a:graphic>
      </p:graphicFrame>
      <p:grpSp>
        <p:nvGrpSpPr>
          <p:cNvPr id="8" name="Group 7">
            <a:extLst>
              <a:ext uri="{FF2B5EF4-FFF2-40B4-BE49-F238E27FC236}">
                <a16:creationId xmlns:a16="http://schemas.microsoft.com/office/drawing/2014/main" id="{BCADD07A-06B1-4D9A-9322-66FB8C28FB69}"/>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C7C6DB07-6F97-435E-9A27-86FF13689D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A55A0800-7A3B-4B53-92DB-07715EE6F657}"/>
                </a:ext>
              </a:extLst>
            </p:cNvPr>
            <p:cNvPicPr>
              <a:picLocks noChangeAspect="1"/>
            </p:cNvPicPr>
            <p:nvPr/>
          </p:nvPicPr>
          <p:blipFill>
            <a:blip r:embed="rId3"/>
            <a:stretch>
              <a:fillRect/>
            </a:stretch>
          </p:blipFill>
          <p:spPr bwMode="gray">
            <a:xfrm>
              <a:off x="8001000" y="3499"/>
              <a:ext cx="642449" cy="530352"/>
            </a:xfrm>
            <a:prstGeom prst="rect">
              <a:avLst/>
            </a:prstGeom>
          </p:spPr>
        </p:pic>
      </p:grpSp>
    </p:spTree>
    <p:extLst>
      <p:ext uri="{BB962C8B-B14F-4D97-AF65-F5344CB8AC3E}">
        <p14:creationId xmlns:p14="http://schemas.microsoft.com/office/powerpoint/2010/main" val="2693426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2. Award for </a:t>
            </a:r>
            <a:r>
              <a:rPr lang="en-IN" dirty="0"/>
              <a:t>Manufacturing Process Innovator of the Year</a:t>
            </a:r>
            <a:r>
              <a:rPr lang="en-IN"/>
              <a:t> (1/2)</a:t>
            </a:r>
            <a:endParaRPr lang="en-IN" sz="3600" dirty="0"/>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8</a:t>
            </a:fld>
            <a:endParaRPr lang="en-US" dirty="0"/>
          </a:p>
        </p:txBody>
      </p:sp>
      <p:grpSp>
        <p:nvGrpSpPr>
          <p:cNvPr id="8" name="Group 7">
            <a:extLst>
              <a:ext uri="{FF2B5EF4-FFF2-40B4-BE49-F238E27FC236}">
                <a16:creationId xmlns:a16="http://schemas.microsoft.com/office/drawing/2014/main" id="{B520B10E-814D-4BDB-A6FB-8F16EB301EB0}"/>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5523D84C-6D14-4885-BE46-2D6DFD4222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8E300D57-FE07-430A-BF7F-3950CC487586}"/>
                </a:ext>
              </a:extLst>
            </p:cNvPr>
            <p:cNvPicPr>
              <a:picLocks noChangeAspect="1"/>
            </p:cNvPicPr>
            <p:nvPr/>
          </p:nvPicPr>
          <p:blipFill>
            <a:blip r:embed="rId3"/>
            <a:stretch>
              <a:fillRect/>
            </a:stretch>
          </p:blipFill>
          <p:spPr bwMode="gray">
            <a:xfrm>
              <a:off x="8001000" y="3499"/>
              <a:ext cx="642449" cy="530352"/>
            </a:xfrm>
            <a:prstGeom prst="rect">
              <a:avLst/>
            </a:prstGeom>
          </p:spPr>
        </p:pic>
      </p:grpSp>
      <p:graphicFrame>
        <p:nvGraphicFramePr>
          <p:cNvPr id="11" name="Content Placeholder 7">
            <a:extLst>
              <a:ext uri="{FF2B5EF4-FFF2-40B4-BE49-F238E27FC236}">
                <a16:creationId xmlns:a16="http://schemas.microsoft.com/office/drawing/2014/main" id="{473EA140-0B47-47F9-903C-0D9273E8FA1F}"/>
              </a:ext>
            </a:extLst>
          </p:cNvPr>
          <p:cNvGraphicFramePr>
            <a:graphicFrameLocks/>
          </p:cNvGraphicFramePr>
          <p:nvPr>
            <p:extLst>
              <p:ext uri="{D42A27DB-BD31-4B8C-83A1-F6EECF244321}">
                <p14:modId xmlns:p14="http://schemas.microsoft.com/office/powerpoint/2010/main" val="2908760748"/>
              </p:ext>
            </p:extLst>
          </p:nvPr>
        </p:nvGraphicFramePr>
        <p:xfrm>
          <a:off x="471268" y="1828800"/>
          <a:ext cx="8229600" cy="4348416"/>
        </p:xfrm>
        <a:graphic>
          <a:graphicData uri="http://schemas.openxmlformats.org/drawingml/2006/table">
            <a:tbl>
              <a:tblPr firstRow="1" bandRow="1">
                <a:tableStyleId>{5C22544A-7EE6-4342-B048-85BDC9FD1C3A}</a:tableStyleId>
              </a:tblPr>
              <a:tblGrid>
                <a:gridCol w="1683327">
                  <a:extLst>
                    <a:ext uri="{9D8B030D-6E8A-4147-A177-3AD203B41FA5}">
                      <a16:colId xmlns:a16="http://schemas.microsoft.com/office/drawing/2014/main" val="3831309231"/>
                    </a:ext>
                  </a:extLst>
                </a:gridCol>
                <a:gridCol w="1496291">
                  <a:extLst>
                    <a:ext uri="{9D8B030D-6E8A-4147-A177-3AD203B41FA5}">
                      <a16:colId xmlns:a16="http://schemas.microsoft.com/office/drawing/2014/main" val="20000"/>
                    </a:ext>
                  </a:extLst>
                </a:gridCol>
                <a:gridCol w="5049982">
                  <a:extLst>
                    <a:ext uri="{9D8B030D-6E8A-4147-A177-3AD203B41FA5}">
                      <a16:colId xmlns:a16="http://schemas.microsoft.com/office/drawing/2014/main" val="20001"/>
                    </a:ext>
                  </a:extLst>
                </a:gridCol>
              </a:tblGrid>
              <a:tr h="383532">
                <a:tc gridSpan="3">
                  <a:txBody>
                    <a:bodyPr/>
                    <a:lstStyle/>
                    <a:p>
                      <a:pPr algn="l"/>
                      <a:r>
                        <a:rPr lang="en-IN" sz="1200" b="1">
                          <a:solidFill>
                            <a:schemeClr val="tx1"/>
                          </a:solidFill>
                          <a:latin typeface="+mn-lt"/>
                        </a:rPr>
                        <a:t>Application Form</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N" sz="1000" b="1">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marL="171450" lvl="0" indent="-171450" algn="l" defTabSz="1042823" rtl="0" eaLnBrk="1" latinLnBrk="0" hangingPunct="1">
                        <a:spcAft>
                          <a:spcPts val="300"/>
                        </a:spcAft>
                        <a:buFont typeface="Arial" panose="020B0604020202020204" pitchFamily="34" charset="0"/>
                        <a:buChar char="•"/>
                      </a:pPr>
                      <a:endParaRPr lang="en-GB" sz="1000" b="1" kern="1200" baseline="0">
                        <a:solidFill>
                          <a:schemeClr val="dk1"/>
                        </a:solidFill>
                        <a:latin typeface="+mn-lt"/>
                        <a:ea typeface="+mn-ea"/>
                        <a:cs typeface="+mn-cs"/>
                      </a:endParaRPr>
                    </a:p>
                  </a:txBody>
                  <a:tcPr marL="36000" marR="36000" marT="36000" marB="36000">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378644011"/>
                  </a:ext>
                </a:extLst>
              </a:tr>
              <a:tr h="383532">
                <a:tc>
                  <a:txBody>
                    <a:bodyPr/>
                    <a:lstStyle/>
                    <a:p>
                      <a:pPr algn="l"/>
                      <a:r>
                        <a:rPr lang="en-IN" sz="1200" b="1">
                          <a:solidFill>
                            <a:schemeClr val="bg1"/>
                          </a:solidFill>
                          <a:latin typeface="+mn-lt"/>
                        </a:rPr>
                        <a:t>Company Name</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Full Name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3532">
                <a:tc rowSpan="4">
                  <a:txBody>
                    <a:bodyPr/>
                    <a:lstStyle/>
                    <a:p>
                      <a:pPr algn="l"/>
                      <a:r>
                        <a:rPr lang="en-IN" sz="1200" b="1">
                          <a:solidFill>
                            <a:schemeClr val="bg1"/>
                          </a:solidFill>
                          <a:latin typeface="+mn-lt"/>
                        </a:rPr>
                        <a:t>Contact Person</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Name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33726"/>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Mobile No</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1687355"/>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Telephone No</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83532">
                <a:tc vMerge="1">
                  <a:txBody>
                    <a:bodyPr/>
                    <a:lstStyle/>
                    <a:p>
                      <a:pPr algn="l"/>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Email</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0741510"/>
                  </a:ext>
                </a:extLst>
              </a:tr>
              <a:tr h="383532">
                <a:tc rowSpan="2">
                  <a:txBody>
                    <a:bodyPr/>
                    <a:lstStyle/>
                    <a:p>
                      <a:pPr algn="l"/>
                      <a:r>
                        <a:rPr lang="en-IN" sz="1200" b="1">
                          <a:solidFill>
                            <a:schemeClr val="bg1"/>
                          </a:solidFill>
                          <a:latin typeface="+mn-lt"/>
                        </a:rPr>
                        <a:t>Applicable Sub Category </a:t>
                      </a:r>
                    </a:p>
                    <a:p>
                      <a:pPr algn="l"/>
                      <a:r>
                        <a:rPr lang="en-IN" sz="1200" b="1">
                          <a:solidFill>
                            <a:schemeClr val="bg1"/>
                          </a:solidFill>
                          <a:latin typeface="+mn-lt"/>
                        </a:rPr>
                        <a:t>(Please tick the relevant bracket)</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Chemicals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84953">
                <a:tc vMerge="1">
                  <a:txBody>
                    <a:bodyPr/>
                    <a:lstStyle/>
                    <a:p>
                      <a:pPr algn="ctr"/>
                      <a:endParaRPr lang="en-IN" sz="10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Petrochemicals</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83532">
                <a:tc rowSpan="3">
                  <a:txBody>
                    <a:bodyPr/>
                    <a:lstStyle/>
                    <a:p>
                      <a:pPr algn="l"/>
                      <a:r>
                        <a:rPr lang="en-IN" sz="1200" b="1">
                          <a:solidFill>
                            <a:schemeClr val="bg1"/>
                          </a:solidFill>
                          <a:latin typeface="+mn-lt"/>
                        </a:rPr>
                        <a:t>Revenue Bracket (Please tick the relevant bracket)</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&lt;100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6413506"/>
                  </a:ext>
                </a:extLst>
              </a:tr>
              <a:tr h="426937">
                <a:tc vMerge="1">
                  <a:txBody>
                    <a:bodyPr/>
                    <a:lstStyle/>
                    <a:p>
                      <a:pPr algn="l"/>
                      <a:endParaRPr lang="en-IN" sz="12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100-1,000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6643864"/>
                  </a:ext>
                </a:extLst>
              </a:tr>
              <a:tr h="383532">
                <a:tc vMerge="1">
                  <a:txBody>
                    <a:bodyPr/>
                    <a:lstStyle/>
                    <a:p>
                      <a:pPr algn="l"/>
                      <a:endParaRPr lang="en-IN" sz="1200" b="1">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200" b="1">
                          <a:solidFill>
                            <a:schemeClr val="tx1"/>
                          </a:solidFill>
                          <a:latin typeface="+mn-lt"/>
                        </a:rPr>
                        <a:t>INR &gt;1,000 Crore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1926050"/>
                  </a:ext>
                </a:extLst>
              </a:tr>
            </a:tbl>
          </a:graphicData>
        </a:graphic>
      </p:graphicFrame>
    </p:spTree>
    <p:extLst>
      <p:ext uri="{BB962C8B-B14F-4D97-AF65-F5344CB8AC3E}">
        <p14:creationId xmlns:p14="http://schemas.microsoft.com/office/powerpoint/2010/main" val="206550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F91-80FD-48D9-A0E5-65DE772FE1EC}"/>
              </a:ext>
            </a:extLst>
          </p:cNvPr>
          <p:cNvSpPr>
            <a:spLocks noGrp="1"/>
          </p:cNvSpPr>
          <p:nvPr>
            <p:ph type="title"/>
          </p:nvPr>
        </p:nvSpPr>
        <p:spPr/>
        <p:txBody>
          <a:bodyPr>
            <a:normAutofit/>
          </a:bodyPr>
          <a:lstStyle/>
          <a:p>
            <a:r>
              <a:rPr lang="en-US" dirty="0"/>
              <a:t>2. Award for </a:t>
            </a:r>
            <a:r>
              <a:rPr lang="en-IN" dirty="0"/>
              <a:t>Manufacturing Process Innovator of the Year</a:t>
            </a:r>
            <a:r>
              <a:rPr lang="en-IN"/>
              <a:t> (2/2)</a:t>
            </a:r>
            <a:endParaRPr lang="en-US" dirty="0"/>
          </a:p>
        </p:txBody>
      </p:sp>
      <p:sp>
        <p:nvSpPr>
          <p:cNvPr id="4" name="Footer Placeholder 3">
            <a:extLst>
              <a:ext uri="{FF2B5EF4-FFF2-40B4-BE49-F238E27FC236}">
                <a16:creationId xmlns:a16="http://schemas.microsoft.com/office/drawing/2014/main" id="{B4695769-6C7D-4AC5-B5BA-2249F78AFDA5}"/>
              </a:ext>
            </a:extLst>
          </p:cNvPr>
          <p:cNvSpPr>
            <a:spLocks noGrp="1"/>
          </p:cNvSpPr>
          <p:nvPr>
            <p:ph type="ftr" sz="quarter" idx="13"/>
          </p:nvPr>
        </p:nvSpPr>
        <p:spPr/>
        <p:txBody>
          <a:bodyPr/>
          <a:lstStyle/>
          <a:p>
            <a:pPr algn="l"/>
            <a:r>
              <a:rPr lang="en-US"/>
              <a:t>FICCI Awards</a:t>
            </a:r>
            <a:endParaRPr lang="en-US" dirty="0"/>
          </a:p>
        </p:txBody>
      </p:sp>
      <p:sp>
        <p:nvSpPr>
          <p:cNvPr id="5" name="Date Placeholder 4">
            <a:extLst>
              <a:ext uri="{FF2B5EF4-FFF2-40B4-BE49-F238E27FC236}">
                <a16:creationId xmlns:a16="http://schemas.microsoft.com/office/drawing/2014/main" id="{B2251240-9B56-4882-B225-499FB6CBBE04}"/>
              </a:ext>
            </a:extLst>
          </p:cNvPr>
          <p:cNvSpPr>
            <a:spLocks noGrp="1"/>
          </p:cNvSpPr>
          <p:nvPr>
            <p:ph type="dt" sz="half" idx="12"/>
          </p:nvPr>
        </p:nvSpPr>
        <p:spPr/>
        <p:txBody>
          <a:bodyPr/>
          <a:lstStyle/>
          <a:p>
            <a:r>
              <a:rPr lang="en-US" dirty="0"/>
              <a:t>August 2022</a:t>
            </a:r>
          </a:p>
        </p:txBody>
      </p:sp>
      <p:sp>
        <p:nvSpPr>
          <p:cNvPr id="6" name="Slide Number Placeholder 5">
            <a:extLst>
              <a:ext uri="{FF2B5EF4-FFF2-40B4-BE49-F238E27FC236}">
                <a16:creationId xmlns:a16="http://schemas.microsoft.com/office/drawing/2014/main" id="{A6456832-F08C-4E62-BAD1-7278B2CF03D7}"/>
              </a:ext>
            </a:extLst>
          </p:cNvPr>
          <p:cNvSpPr>
            <a:spLocks noGrp="1"/>
          </p:cNvSpPr>
          <p:nvPr>
            <p:ph type="sldNum" sz="quarter" idx="11"/>
          </p:nvPr>
        </p:nvSpPr>
        <p:spPr/>
        <p:txBody>
          <a:bodyPr/>
          <a:lstStyle/>
          <a:p>
            <a:fld id="{7870704B-CE94-48CC-AF30-84932A1262A7}" type="slidenum">
              <a:rPr lang="en-US" smtClean="0"/>
              <a:pPr/>
              <a:t>9</a:t>
            </a:fld>
            <a:endParaRPr lang="en-US" dirty="0"/>
          </a:p>
        </p:txBody>
      </p:sp>
      <p:graphicFrame>
        <p:nvGraphicFramePr>
          <p:cNvPr id="7" name="Content Placeholder 7">
            <a:extLst>
              <a:ext uri="{FF2B5EF4-FFF2-40B4-BE49-F238E27FC236}">
                <a16:creationId xmlns:a16="http://schemas.microsoft.com/office/drawing/2014/main" id="{65D71542-7733-4035-802B-D6B9954E0D17}"/>
              </a:ext>
            </a:extLst>
          </p:cNvPr>
          <p:cNvGraphicFramePr>
            <a:graphicFrameLocks/>
          </p:cNvGraphicFramePr>
          <p:nvPr>
            <p:extLst>
              <p:ext uri="{D42A27DB-BD31-4B8C-83A1-F6EECF244321}">
                <p14:modId xmlns:p14="http://schemas.microsoft.com/office/powerpoint/2010/main" val="1014510720"/>
              </p:ext>
            </p:extLst>
          </p:nvPr>
        </p:nvGraphicFramePr>
        <p:xfrm>
          <a:off x="457200" y="1828800"/>
          <a:ext cx="8229601" cy="3566393"/>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3831309231"/>
                    </a:ext>
                  </a:extLst>
                </a:gridCol>
                <a:gridCol w="4876801">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349152">
                <a:tc>
                  <a:txBody>
                    <a:bodyPr/>
                    <a:lstStyle/>
                    <a:p>
                      <a:pPr algn="l"/>
                      <a:r>
                        <a:rPr lang="en-IN" sz="1200" b="1" dirty="0">
                          <a:solidFill>
                            <a:schemeClr val="tx1"/>
                          </a:solidFill>
                          <a:latin typeface="+mn-lt"/>
                        </a:rPr>
                        <a:t>Evaluation Parameters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200" b="1" dirty="0">
                          <a:solidFill>
                            <a:schemeClr val="tx1"/>
                          </a:solidFill>
                          <a:latin typeface="+mn-lt"/>
                        </a:rPr>
                        <a:t>Key Questions</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1042823" rtl="0" eaLnBrk="1" latinLnBrk="0" hangingPunct="1">
                        <a:spcAft>
                          <a:spcPts val="300"/>
                        </a:spcAft>
                        <a:buFont typeface="Arial" panose="020B0604020202020204" pitchFamily="34" charset="0"/>
                        <a:buNone/>
                      </a:pPr>
                      <a:r>
                        <a:rPr lang="en-GB" sz="1200" b="1" kern="1200" baseline="0" dirty="0">
                          <a:solidFill>
                            <a:schemeClr val="dk1"/>
                          </a:solidFill>
                          <a:latin typeface="+mn-lt"/>
                          <a:ea typeface="+mn-ea"/>
                          <a:cs typeface="+mn-cs"/>
                        </a:rPr>
                        <a:t>Word Limit</a:t>
                      </a:r>
                    </a:p>
                  </a:txBody>
                  <a:tcPr anchor="ctr">
                    <a:lnL w="12700" cmpd="sng">
                      <a:noFill/>
                    </a:lnL>
                    <a:lnR w="12700" cap="flat" cmpd="sng" algn="ctr">
                      <a:no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8644011"/>
                  </a:ext>
                </a:extLst>
              </a:tr>
              <a:tr h="237972">
                <a:tc rowSpan="5">
                  <a:txBody>
                    <a:bodyPr/>
                    <a:lstStyle/>
                    <a:p>
                      <a:pPr algn="l"/>
                      <a:r>
                        <a:rPr lang="en-IN" sz="1000" b="1" dirty="0">
                          <a:solidFill>
                            <a:schemeClr val="bg1"/>
                          </a:solidFill>
                          <a:latin typeface="+mn-lt"/>
                        </a:rPr>
                        <a:t>Process Innovation</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r>
                        <a:rPr lang="en-IN" sz="1050" b="1" i="0" dirty="0">
                          <a:solidFill>
                            <a:schemeClr val="tx1"/>
                          </a:solidFill>
                          <a:latin typeface="Arial" panose="020B0604020202020204" pitchFamily="34" charset="0"/>
                          <a:cs typeface="Arial" panose="020B0604020202020204" pitchFamily="34" charset="0"/>
                        </a:rPr>
                        <a:t>Which year was the process launched/commercialised?</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5">
                  <a:txBody>
                    <a:bodyPr/>
                    <a:lstStyle/>
                    <a:p>
                      <a:pPr marL="0" lvl="0" indent="0" algn="l" defTabSz="1042823" rtl="0" eaLnBrk="1" latinLnBrk="0" hangingPunct="1">
                        <a:spcAft>
                          <a:spcPts val="300"/>
                        </a:spcAft>
                        <a:buFont typeface="Arial" panose="020B0604020202020204" pitchFamily="34" charset="0"/>
                        <a:buNone/>
                      </a:pPr>
                      <a:r>
                        <a:rPr lang="en-GB" sz="1000" b="1" kern="1200" baseline="0" dirty="0">
                          <a:solidFill>
                            <a:schemeClr val="tx1"/>
                          </a:solidFill>
                          <a:latin typeface="+mn-lt"/>
                          <a:ea typeface="+mn-ea"/>
                          <a:cs typeface="+mn-cs"/>
                        </a:rPr>
                        <a:t>Max. up to 250 words</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0761">
                <a:tc vMerge="1">
                  <a:txBody>
                    <a:bodyPr/>
                    <a:lstStyle/>
                    <a:p>
                      <a:pPr algn="l"/>
                      <a:endParaRPr lang="en-IN" sz="12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IN" sz="1000" b="1" dirty="0">
                          <a:solidFill>
                            <a:schemeClr val="tx1"/>
                          </a:solidFill>
                          <a:latin typeface="+mn-lt"/>
                        </a:rPr>
                        <a:t>Describe the innovation</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8668686"/>
                  </a:ext>
                </a:extLst>
              </a:tr>
              <a:tr h="230761">
                <a:tc vMerge="1">
                  <a:txBody>
                    <a:bodyPr/>
                    <a:lstStyle/>
                    <a:p>
                      <a:pPr algn="l"/>
                      <a:endParaRPr lang="en-IN" sz="12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What is the uniqueness of your innovation? How does the new technology compare to existing/ alternative technology in the market?</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8635194"/>
                  </a:ext>
                </a:extLst>
              </a:tr>
              <a:tr h="230761">
                <a:tc vMerge="1">
                  <a:txBody>
                    <a:bodyPr/>
                    <a:lstStyle/>
                    <a:p>
                      <a:endParaRPr lang="en-GB"/>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Is this innovation scalable and sustainable at an industry scale?</a:t>
                      </a:r>
                      <a:endParaRPr lang="en-IN" sz="1000" b="1" dirty="0">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GB"/>
                    </a:p>
                  </a:txBody>
                  <a:tcPr/>
                </a:tc>
                <a:extLst>
                  <a:ext uri="{0D108BD9-81ED-4DB2-BD59-A6C34878D82A}">
                    <a16:rowId xmlns:a16="http://schemas.microsoft.com/office/drawing/2014/main" val="1321816036"/>
                  </a:ext>
                </a:extLst>
              </a:tr>
              <a:tr h="230761">
                <a:tc vMerge="1">
                  <a:txBody>
                    <a:bodyPr/>
                    <a:lstStyle/>
                    <a:p>
                      <a:pPr algn="l"/>
                      <a:endParaRPr lang="en-IN" sz="12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Have you filed a patent for this product? If so, has it been granted/expected to be granted?</a:t>
                      </a:r>
                      <a:endParaRPr lang="en-IN" sz="1000" b="1" dirty="0">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lvl="0" indent="0" algn="l" defTabSz="1042823" rtl="0" eaLnBrk="1" latinLnBrk="0" hangingPunct="1">
                        <a:spcAft>
                          <a:spcPts val="300"/>
                        </a:spcAft>
                        <a:buFont typeface="Arial" panose="020B0604020202020204" pitchFamily="34" charset="0"/>
                        <a:buNone/>
                      </a:pPr>
                      <a:endParaRPr lang="en-GB" sz="1200" b="1" kern="1200" baseline="0" dirty="0">
                        <a:solidFill>
                          <a:schemeClr val="tx1"/>
                        </a:solidFill>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2491978"/>
                  </a:ext>
                </a:extLst>
              </a:tr>
              <a:tr h="230761">
                <a:tc>
                  <a:txBody>
                    <a:bodyPr/>
                    <a:lstStyle/>
                    <a:p>
                      <a:pPr algn="l"/>
                      <a:r>
                        <a:rPr lang="en-IN" sz="1000" b="1" dirty="0">
                          <a:solidFill>
                            <a:schemeClr val="bg1"/>
                          </a:solidFill>
                          <a:latin typeface="+mn-lt"/>
                        </a:rPr>
                        <a:t>Challenges Addressed</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Describe the challenge/ situation your innovation is trying to address</a:t>
                      </a:r>
                      <a:endParaRPr lang="en-IN" sz="1000" b="1" dirty="0">
                        <a:solidFill>
                          <a:schemeClr val="tx1"/>
                        </a:solidFill>
                        <a:latin typeface="+mn-lt"/>
                      </a:endParaRP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000" b="1" kern="1200" baseline="0" dirty="0">
                          <a:solidFill>
                            <a:schemeClr val="tx1"/>
                          </a:solidFill>
                          <a:latin typeface="+mn-lt"/>
                          <a:ea typeface="+mn-ea"/>
                          <a:cs typeface="+mn-cs"/>
                        </a:rPr>
                        <a:t>Max. up to 250 words</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8336218"/>
                  </a:ext>
                </a:extLst>
              </a:tr>
              <a:tr h="374986">
                <a:tc rowSpan="3">
                  <a:txBody>
                    <a:bodyPr/>
                    <a:lstStyle/>
                    <a:p>
                      <a:pPr algn="l"/>
                      <a:r>
                        <a:rPr lang="en-IN" sz="1000" b="1" dirty="0">
                          <a:solidFill>
                            <a:schemeClr val="bg1"/>
                          </a:solidFill>
                          <a:latin typeface="+mn-lt"/>
                        </a:rPr>
                        <a:t>Impacts &amp; Benefits (Tangible)</a:t>
                      </a:r>
                    </a:p>
                    <a:p>
                      <a:pPr algn="l"/>
                      <a:r>
                        <a:rPr lang="en-IN" sz="1000" b="1" dirty="0">
                          <a:solidFill>
                            <a:schemeClr val="bg1"/>
                          </a:solidFill>
                          <a:latin typeface="+mn-lt"/>
                        </a:rPr>
                        <a:t>Sub Category</a:t>
                      </a: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indent="0" algn="just" eaLnBrk="1" fontAlgn="auto" hangingPunct="1">
                        <a:spcBef>
                          <a:spcPts val="0"/>
                        </a:spcBef>
                        <a:spcAft>
                          <a:spcPts val="0"/>
                        </a:spcAft>
                        <a:buClr>
                          <a:srgbClr val="FFFF00"/>
                        </a:buClr>
                        <a:buFont typeface="EYInterstate Light" panose="02000506000000020004" pitchFamily="2" charset="0"/>
                        <a:buNone/>
                      </a:pPr>
                      <a:r>
                        <a:rPr lang="en-IN" sz="1000" b="1" i="0" dirty="0">
                          <a:solidFill>
                            <a:schemeClr val="tx1"/>
                          </a:solidFill>
                          <a:latin typeface="Arial" panose="020B0604020202020204" pitchFamily="34" charset="0"/>
                          <a:cs typeface="Arial" panose="020B0604020202020204" pitchFamily="34" charset="0"/>
                        </a:rPr>
                        <a:t>What impact does your innovation have in the industry? E.g.: Reduced cost, better performance, etc.</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3">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000" b="1" kern="1200" baseline="0" dirty="0">
                          <a:solidFill>
                            <a:schemeClr val="tx1"/>
                          </a:solidFill>
                          <a:latin typeface="+mn-lt"/>
                          <a:ea typeface="+mn-ea"/>
                          <a:cs typeface="+mn-cs"/>
                        </a:rPr>
                        <a:t>Max. up to 750 words</a:t>
                      </a: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6533726"/>
                  </a:ext>
                </a:extLst>
              </a:tr>
              <a:tr h="519211">
                <a:tc vMerge="1">
                  <a:txBody>
                    <a:bodyPr/>
                    <a:lstStyle/>
                    <a:p>
                      <a:pPr algn="l"/>
                      <a:endParaRPr lang="en-IN" sz="10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just" defTabSz="914400" rtl="0" eaLnBrk="1" fontAlgn="auto" latinLnBrk="0" hangingPunct="1">
                        <a:lnSpc>
                          <a:spcPct val="100000"/>
                        </a:lnSpc>
                        <a:spcBef>
                          <a:spcPts val="0"/>
                        </a:spcBef>
                        <a:spcAft>
                          <a:spcPts val="0"/>
                        </a:spcAft>
                        <a:buClr>
                          <a:srgbClr val="FFFF00"/>
                        </a:buClr>
                        <a:buSzTx/>
                        <a:buFont typeface="EYInterstate Light" panose="02000506000000020004" pitchFamily="2" charset="0"/>
                        <a:buNone/>
                        <a:tabLst/>
                        <a:defRPr/>
                      </a:pPr>
                      <a:r>
                        <a:rPr kumimoji="0" lang="en-IN" sz="1000" b="1" i="0" u="none" strike="noStrike" kern="1200" cap="none" spc="0" normalizeH="0" baseline="0" noProof="0" dirty="0">
                          <a:ln>
                            <a:noFill/>
                          </a:ln>
                          <a:solidFill>
                            <a:srgbClr val="000000"/>
                          </a:solidFill>
                          <a:effectLst/>
                          <a:uLnTx/>
                          <a:uFillTx/>
                          <a:latin typeface="+mn-lt"/>
                          <a:ea typeface="+mn-ea"/>
                          <a:cs typeface="+mn-cs"/>
                        </a:rPr>
                        <a:t>Please quantify, in terms of volumes (in Tonnes) and value (in INR Crores), the benefits of the innovation for your company? E.g.: Increased market share, better returns to shareholders, cost reduction, etc.</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1687355"/>
                  </a:ext>
                </a:extLst>
              </a:tr>
              <a:tr h="496901">
                <a:tc vMerge="1">
                  <a:txBody>
                    <a:bodyPr/>
                    <a:lstStyle/>
                    <a:p>
                      <a:pPr algn="l"/>
                      <a:endParaRPr lang="en-IN" sz="1000" b="1" dirty="0">
                        <a:solidFill>
                          <a:schemeClr val="bg1"/>
                        </a:solidFill>
                        <a:latin typeface="+mn-lt"/>
                      </a:endParaRPr>
                    </a:p>
                  </a:txBody>
                  <a:tcPr anchor="ctr">
                    <a:lnL w="12700" cmpd="sng">
                      <a:noFill/>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1000" b="1" dirty="0">
                          <a:solidFill>
                            <a:schemeClr val="tx1"/>
                          </a:solidFill>
                          <a:latin typeface="+mn-lt"/>
                        </a:rPr>
                        <a:t>Does the innovation address environmental concerns such as climate change?</a:t>
                      </a:r>
                    </a:p>
                  </a:txBody>
                  <a:tcPr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l" defTabSz="1042823"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n-lt"/>
                        <a:ea typeface="+mn-ea"/>
                        <a:cs typeface="+mn-cs"/>
                      </a:endParaRPr>
                    </a:p>
                  </a:txBody>
                  <a:tcPr marL="36000" marR="36000" marT="36000" marB="36000"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0741510"/>
                  </a:ext>
                </a:extLst>
              </a:tr>
            </a:tbl>
          </a:graphicData>
        </a:graphic>
      </p:graphicFrame>
      <p:grpSp>
        <p:nvGrpSpPr>
          <p:cNvPr id="8" name="Group 7">
            <a:extLst>
              <a:ext uri="{FF2B5EF4-FFF2-40B4-BE49-F238E27FC236}">
                <a16:creationId xmlns:a16="http://schemas.microsoft.com/office/drawing/2014/main" id="{BCADD07A-06B1-4D9A-9322-66FB8C28FB69}"/>
              </a:ext>
            </a:extLst>
          </p:cNvPr>
          <p:cNvGrpSpPr/>
          <p:nvPr/>
        </p:nvGrpSpPr>
        <p:grpSpPr>
          <a:xfrm>
            <a:off x="8001000" y="3499"/>
            <a:ext cx="1123766" cy="530352"/>
            <a:chOff x="8001000" y="3499"/>
            <a:chExt cx="1123766" cy="530352"/>
          </a:xfrm>
        </p:grpSpPr>
        <p:pic>
          <p:nvPicPr>
            <p:cNvPr id="9" name="Picture 8">
              <a:extLst>
                <a:ext uri="{FF2B5EF4-FFF2-40B4-BE49-F238E27FC236}">
                  <a16:creationId xmlns:a16="http://schemas.microsoft.com/office/drawing/2014/main" id="{C7C6DB07-6F97-435E-9A27-86FF13689D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544" y="8871"/>
              <a:ext cx="473222" cy="47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A55A0800-7A3B-4B53-92DB-07715EE6F657}"/>
                </a:ext>
              </a:extLst>
            </p:cNvPr>
            <p:cNvPicPr>
              <a:picLocks noChangeAspect="1"/>
            </p:cNvPicPr>
            <p:nvPr/>
          </p:nvPicPr>
          <p:blipFill>
            <a:blip r:embed="rId3"/>
            <a:stretch>
              <a:fillRect/>
            </a:stretch>
          </p:blipFill>
          <p:spPr bwMode="gray">
            <a:xfrm>
              <a:off x="8001000" y="3499"/>
              <a:ext cx="642449" cy="530352"/>
            </a:xfrm>
            <a:prstGeom prst="rect">
              <a:avLst/>
            </a:prstGeom>
          </p:spPr>
        </p:pic>
      </p:grpSp>
    </p:spTree>
    <p:extLst>
      <p:ext uri="{BB962C8B-B14F-4D97-AF65-F5344CB8AC3E}">
        <p14:creationId xmlns:p14="http://schemas.microsoft.com/office/powerpoint/2010/main" val="13848864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380,4,FICCI Awards 2022 will recognize the contribution of chemical companies/individuals towards Indian Chemical Industry across 14 broad categories"/>
</p:tagLst>
</file>

<file path=ppt/theme/theme1.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4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4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name="PwC 4x3 PowerPoint.potx" id="{18B25F88-1C82-4CBB-A601-BEC8DFCA7D6F}" vid="{62833500-276E-459F-B5C0-21F6289AD201}"/>
    </a:ext>
  </a:extLst>
</a:theme>
</file>

<file path=ppt/theme/theme2.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4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4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theme>
</file>

<file path=ppt/theme/theme3.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4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4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theme>
</file>

<file path=docProps/app.xml><?xml version="1.0" encoding="utf-8"?>
<Properties xmlns="http://schemas.openxmlformats.org/officeDocument/2006/extended-properties" xmlns:vt="http://schemas.openxmlformats.org/officeDocument/2006/docPropsVTypes">
  <Template>PwC 4x3 PowerPoint</Template>
  <TotalTime>2111</TotalTime>
  <Words>5676</Words>
  <Application>Microsoft Office PowerPoint</Application>
  <PresentationFormat>On-screen Show (4:3)</PresentationFormat>
  <Paragraphs>1080</Paragraphs>
  <Slides>44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EYInterstate Light</vt:lpstr>
      <vt:lpstr>Georgia</vt:lpstr>
      <vt:lpstr>Symbol</vt:lpstr>
      <vt:lpstr>Wingdings</vt:lpstr>
      <vt:lpstr>PwC</vt:lpstr>
      <vt:lpstr>FICCI Chemicals and Petrochemicals Awards 2022</vt:lpstr>
      <vt:lpstr>FICCI Chemicals and Petrochemicals Awards 2022 </vt:lpstr>
      <vt:lpstr>FICCI Awards 2022 will recognize the contribution of chemical companies/individuals towards Indian Chemical Industry across 14 broad categories</vt:lpstr>
      <vt:lpstr>FICCI Awards 2022 will recognize the contribution of chemical companies/individuals towards Indian Chemical Industry across 14 broad categories</vt:lpstr>
      <vt:lpstr>Instructions For FICCI Award 2022 Application</vt:lpstr>
      <vt:lpstr>1. Award for Product Innovator of the Year (1/2)</vt:lpstr>
      <vt:lpstr>1. Award for Product Innovator of the Year (2/2)</vt:lpstr>
      <vt:lpstr>2. Award for Manufacturing Process Innovator of the Year (1/2)</vt:lpstr>
      <vt:lpstr>2. Award for Manufacturing Process Innovator of the Year (2/2)</vt:lpstr>
      <vt:lpstr>3. Award for Sustainability – Best Green Product (1/2) </vt:lpstr>
      <vt:lpstr>3. Award for Sustainability – Best Green Product (1/2) </vt:lpstr>
      <vt:lpstr>4. Award for Sustainability – Best Green Process (1/2)</vt:lpstr>
      <vt:lpstr>4. Award for Sustainability – Best Green Process (1/2)</vt:lpstr>
      <vt:lpstr>5. Award for Sustainability – Excellence in Safety (1/3) </vt:lpstr>
      <vt:lpstr>5. Award for Sustainability – Excellence in Safety (2/3)</vt:lpstr>
      <vt:lpstr>5. Award for Sustainability – Excellence in Safety (3/3)</vt:lpstr>
      <vt:lpstr>6. Award for Efficiency in Energy Usage (1/3)</vt:lpstr>
      <vt:lpstr>6. Award for Efficiency in Energy Usage (2/3)</vt:lpstr>
      <vt:lpstr>6. Award for Efficiency in Energy Usage (3/3) </vt:lpstr>
      <vt:lpstr>7. Award for Efficiency in Water Use (1/3)</vt:lpstr>
      <vt:lpstr>7. Award for Efficiency in Water Use (2/3)</vt:lpstr>
      <vt:lpstr>7. Award for Efficiency in Water Use (3/3)</vt:lpstr>
      <vt:lpstr>8. Award for Commendable Work for Changing Public Perception (1/2)</vt:lpstr>
      <vt:lpstr>8. Award for Commendable Work for Changing Public Perception (2/2)</vt:lpstr>
      <vt:lpstr>9. Award for Environmentally Friendly Company of the Year (1/3)</vt:lpstr>
      <vt:lpstr>9. Award for Environmentally Friendly Company of the Year (2/3)</vt:lpstr>
      <vt:lpstr>9. Award for Environmentally Friendly Company of the Year (3/3)</vt:lpstr>
      <vt:lpstr>10. Lifetime Achievement (Individual)</vt:lpstr>
      <vt:lpstr>11. Award for Excellence in Sub Sector (1/2)</vt:lpstr>
      <vt:lpstr>11. Award for Excellence in Sub Sector (2/2)</vt:lpstr>
      <vt:lpstr>12. Award for Company of the Year (1/2)</vt:lpstr>
      <vt:lpstr>12. Award for Company of the Year (2/2)</vt:lpstr>
      <vt:lpstr>13. DigiTech Front Runner of the Year (1/3)</vt:lpstr>
      <vt:lpstr>13. DigiTech Front Runner of the Year (2/3)</vt:lpstr>
      <vt:lpstr>13. DigiTech Front Runner of the Year (3/3)</vt:lpstr>
      <vt:lpstr>14. Award for Excellence in Exports (1/3)</vt:lpstr>
      <vt:lpstr>14. Award for Excellence in Exports (2/3)</vt:lpstr>
      <vt:lpstr>14. Award for Excellence in Exports (3/3)</vt:lpstr>
      <vt:lpstr>Appendix</vt:lpstr>
      <vt:lpstr>Supporting Documents for Validation</vt:lpstr>
      <vt:lpstr>Supporting Documents for Validation</vt:lpstr>
      <vt:lpstr>Supporting Documents for Validation</vt:lpstr>
      <vt:lpstr>Supporting Documents for Validation</vt:lpstr>
      <vt:lpstr>Thank you</vt:lpstr>
    </vt:vector>
  </TitlesOfParts>
  <Manager/>
  <Company>PwC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FICCI Awards</dc:title>
  <dc:subject/>
  <dc:creator>Nikhil Kalane</dc:creator>
  <cp:keywords/>
  <dc:description/>
  <cp:lastModifiedBy>Amit Vashisht</cp:lastModifiedBy>
  <cp:revision>144</cp:revision>
  <dcterms:created xsi:type="dcterms:W3CDTF">2020-10-11T12:28:47Z</dcterms:created>
  <dcterms:modified xsi:type="dcterms:W3CDTF">2022-09-05T07:20:15Z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type">
    <vt:lpwstr>PwC4x3</vt:lpwstr>
  </property>
  <property fmtid="{D5CDD505-2E9C-101B-9397-08002B2CF9AE}" pid="3" name="TB template version">
    <vt:lpwstr>6</vt:lpwstr>
  </property>
  <property fmtid="{D5CDD505-2E9C-101B-9397-08002B2CF9AE}" pid="4" name="TB template release">
    <vt:lpwstr>4</vt:lpwstr>
  </property>
</Properties>
</file>